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6" r:id="rId2"/>
    <p:sldId id="322" r:id="rId3"/>
    <p:sldId id="324" r:id="rId4"/>
    <p:sldId id="323" r:id="rId5"/>
    <p:sldId id="390" r:id="rId6"/>
    <p:sldId id="321" r:id="rId7"/>
    <p:sldId id="417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79" r:id="rId16"/>
    <p:sldId id="333" r:id="rId17"/>
    <p:sldId id="334" r:id="rId18"/>
    <p:sldId id="335" r:id="rId19"/>
    <p:sldId id="337" r:id="rId20"/>
    <p:sldId id="338" r:id="rId21"/>
    <p:sldId id="339" r:id="rId22"/>
    <p:sldId id="380" r:id="rId23"/>
    <p:sldId id="381" r:id="rId24"/>
    <p:sldId id="382" r:id="rId25"/>
    <p:sldId id="383" r:id="rId26"/>
    <p:sldId id="389" r:id="rId27"/>
    <p:sldId id="415" r:id="rId28"/>
    <p:sldId id="340" r:id="rId29"/>
    <p:sldId id="341" r:id="rId30"/>
    <p:sldId id="385" r:id="rId31"/>
    <p:sldId id="386" r:id="rId32"/>
    <p:sldId id="387" r:id="rId33"/>
    <p:sldId id="416" r:id="rId34"/>
    <p:sldId id="410" r:id="rId35"/>
    <p:sldId id="411" r:id="rId36"/>
    <p:sldId id="409" r:id="rId37"/>
    <p:sldId id="378" r:id="rId38"/>
    <p:sldId id="391" r:id="rId39"/>
    <p:sldId id="393" r:id="rId40"/>
    <p:sldId id="392" r:id="rId41"/>
    <p:sldId id="407" r:id="rId42"/>
    <p:sldId id="394" r:id="rId43"/>
    <p:sldId id="395" r:id="rId44"/>
    <p:sldId id="396" r:id="rId45"/>
    <p:sldId id="398" r:id="rId46"/>
    <p:sldId id="399" r:id="rId47"/>
    <p:sldId id="400" r:id="rId48"/>
    <p:sldId id="401" r:id="rId49"/>
    <p:sldId id="402" r:id="rId50"/>
    <p:sldId id="403" r:id="rId51"/>
    <p:sldId id="404" r:id="rId52"/>
    <p:sldId id="412" r:id="rId53"/>
    <p:sldId id="413" r:id="rId54"/>
    <p:sldId id="414" r:id="rId55"/>
    <p:sldId id="405" r:id="rId56"/>
    <p:sldId id="408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0735"/>
    <a:srgbClr val="FF0000"/>
    <a:srgbClr val="3333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144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1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33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46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34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7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30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9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854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8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86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1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43D7-A424-4EDC-AEB3-025B6AC3FDF6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2116-D245-498A-91AD-E63848DC1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muneeladamani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mailto:sana.anmol.loans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D0299FE-66E7-DF30-F722-738A6B942BBA}"/>
              </a:ext>
            </a:extLst>
          </p:cNvPr>
          <p:cNvGrpSpPr/>
          <p:nvPr/>
        </p:nvGrpSpPr>
        <p:grpSpPr>
          <a:xfrm>
            <a:off x="0" y="1802297"/>
            <a:ext cx="12192001" cy="4490232"/>
            <a:chOff x="0" y="1802297"/>
            <a:chExt cx="12192001" cy="4490232"/>
          </a:xfrm>
        </p:grpSpPr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FC71A48D-D7FC-780E-7925-22CB0B2AC6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3253" y="1817058"/>
              <a:ext cx="8368748" cy="4329698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900" b="1" kern="100" dirty="0">
                <a:ln>
                  <a:noFill/>
                </a:ln>
                <a:effectLst>
                  <a:glow>
                    <a:schemeClr val="accent2">
                      <a:alpha val="28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800" b="1" kern="100" dirty="0">
                  <a:ln>
                    <a:noFill/>
                  </a:ln>
                  <a:effectLst>
                    <a:glow>
                      <a:schemeClr val="accent2">
                        <a:alpha val="28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SANA-ANMOL </a:t>
              </a:r>
              <a:endPara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800" b="1" kern="100" dirty="0">
                  <a:ln>
                    <a:noFill/>
                  </a:ln>
                  <a:effectLst>
                    <a:glow>
                      <a:schemeClr val="accent2">
                        <a:alpha val="28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Sindhi Association of North America-Ali Nawaz Memon </a:t>
              </a: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800" b="1" kern="100" dirty="0">
                  <a:ln>
                    <a:noFill/>
                  </a:ln>
                  <a:effectLst>
                    <a:glow>
                      <a:schemeClr val="accent2">
                        <a:alpha val="28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Opportunity Loans </a:t>
              </a: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800" b="1" kern="100" dirty="0">
                  <a:ln>
                    <a:noFill/>
                  </a:ln>
                  <a:effectLst>
                    <a:glow>
                      <a:schemeClr val="accent2">
                        <a:alpha val="28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Qarz-e-Hasna, interest-free loans Program</a:t>
              </a:r>
              <a:endPara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800" b="1" kern="1200" dirty="0">
                  <a:ln>
                    <a:noFill/>
                  </a:ln>
                  <a:effectLst>
                    <a:glow>
                      <a:schemeClr val="accent2">
                        <a:alpha val="28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SANA is 501(c)(3). Donations are tax-deductible</a:t>
              </a: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800" b="1" dirty="0"/>
                <a:t>Established 2023</a:t>
              </a: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C02C7C8F-1D61-CCFB-F003-0B0DFF2438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802297"/>
              <a:ext cx="3823252" cy="4490232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100" kern="10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A12A2DC-F244-B15B-D0D2-2C068AAD2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12" y="1817058"/>
              <a:ext cx="3490207" cy="445984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8130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526E5D2-F73C-5A28-07D8-8AD2A80ACF6E}"/>
              </a:ext>
            </a:extLst>
          </p:cNvPr>
          <p:cNvGrpSpPr/>
          <p:nvPr/>
        </p:nvGrpSpPr>
        <p:grpSpPr>
          <a:xfrm>
            <a:off x="496957" y="2284623"/>
            <a:ext cx="11198087" cy="3605967"/>
            <a:chOff x="0" y="1484552"/>
            <a:chExt cx="9746512" cy="262005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EF87E59-CEC4-6B27-0F8F-6522B3B26BE7}"/>
                </a:ext>
              </a:extLst>
            </p:cNvPr>
            <p:cNvSpPr/>
            <p:nvPr/>
          </p:nvSpPr>
          <p:spPr>
            <a:xfrm>
              <a:off x="0" y="1484552"/>
              <a:ext cx="9746512" cy="2620056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EE4FA1D3-71FA-D4DB-78E0-4EB3B9F795A9}"/>
                </a:ext>
              </a:extLst>
            </p:cNvPr>
            <p:cNvSpPr txBox="1"/>
            <p:nvPr/>
          </p:nvSpPr>
          <p:spPr>
            <a:xfrm>
              <a:off x="127901" y="1612453"/>
              <a:ext cx="9490710" cy="23642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400" b="1" kern="1200" dirty="0"/>
                <a:t>The SANA-ANMOL Program is not a family initiative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699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8790C43-7F2D-4874-FD06-AE30BAD17DB8}"/>
              </a:ext>
            </a:extLst>
          </p:cNvPr>
          <p:cNvGrpSpPr/>
          <p:nvPr/>
        </p:nvGrpSpPr>
        <p:grpSpPr>
          <a:xfrm>
            <a:off x="523703" y="3154921"/>
            <a:ext cx="11080864" cy="2024450"/>
            <a:chOff x="0" y="3586026"/>
            <a:chExt cx="9746512" cy="1216800"/>
          </a:xfrm>
          <a:solidFill>
            <a:srgbClr val="3366FF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CD61762-2D20-4671-7318-D4A407F0130F}"/>
                </a:ext>
              </a:extLst>
            </p:cNvPr>
            <p:cNvSpPr/>
            <p:nvPr/>
          </p:nvSpPr>
          <p:spPr>
            <a:xfrm>
              <a:off x="0" y="3586026"/>
              <a:ext cx="9746512" cy="12168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88BFDC73-D997-FDCA-84B8-33CDFCDB621F}"/>
                </a:ext>
              </a:extLst>
            </p:cNvPr>
            <p:cNvSpPr txBox="1"/>
            <p:nvPr/>
          </p:nvSpPr>
          <p:spPr>
            <a:xfrm>
              <a:off x="59399" y="3645425"/>
              <a:ext cx="9627714" cy="109800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b="1" kern="1200" dirty="0"/>
                <a:t>The SANA-ANMOL Program was initiated and approved by the SANA</a:t>
              </a:r>
              <a:r>
                <a:rPr lang="en-US" sz="4800" b="1" dirty="0"/>
                <a:t>-</a:t>
              </a:r>
              <a:r>
                <a:rPr lang="en-US" sz="4800" b="1" kern="1200" dirty="0"/>
                <a:t>EC in 2023</a:t>
              </a:r>
              <a:endParaRPr lang="en-US" sz="4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5596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9A0B7796-2EB9-C5B5-BBED-94566D06AFF6}"/>
              </a:ext>
            </a:extLst>
          </p:cNvPr>
          <p:cNvSpPr txBox="1"/>
          <p:nvPr/>
        </p:nvSpPr>
        <p:spPr>
          <a:xfrm>
            <a:off x="817418" y="2318870"/>
            <a:ext cx="10127389" cy="3462590"/>
          </a:xfrm>
          <a:prstGeom prst="rect">
            <a:avLst/>
          </a:prstGeom>
          <a:solidFill>
            <a:srgbClr val="3366FF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5400" b="1" kern="1200" dirty="0"/>
              <a:t>The SANA-ANMOL Program is one of the SANA initiative just like FAME-Fund and SECHAR</a:t>
            </a:r>
            <a:endParaRPr lang="en-US" sz="5400" kern="1200" dirty="0"/>
          </a:p>
        </p:txBody>
      </p:sp>
    </p:spTree>
    <p:extLst>
      <p:ext uri="{BB962C8B-B14F-4D97-AF65-F5344CB8AC3E}">
        <p14:creationId xmlns:p14="http://schemas.microsoft.com/office/powerpoint/2010/main" val="133563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4ADD73-5A6D-9978-EFB2-A55D43239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067" y="2187920"/>
            <a:ext cx="5846023" cy="38973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8790C43-7F2D-4874-FD06-AE30BAD17DB8}"/>
              </a:ext>
            </a:extLst>
          </p:cNvPr>
          <p:cNvGrpSpPr/>
          <p:nvPr/>
        </p:nvGrpSpPr>
        <p:grpSpPr>
          <a:xfrm>
            <a:off x="240368" y="2710600"/>
            <a:ext cx="6199069" cy="3129969"/>
            <a:chOff x="0" y="3586026"/>
            <a:chExt cx="9746512" cy="1216800"/>
          </a:xfrm>
          <a:solidFill>
            <a:srgbClr val="3366FF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CD61762-2D20-4671-7318-D4A407F0130F}"/>
                </a:ext>
              </a:extLst>
            </p:cNvPr>
            <p:cNvSpPr/>
            <p:nvPr/>
          </p:nvSpPr>
          <p:spPr>
            <a:xfrm>
              <a:off x="0" y="3586026"/>
              <a:ext cx="9746512" cy="12168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88BFDC73-D997-FDCA-84B8-33CDFCDB621F}"/>
                </a:ext>
              </a:extLst>
            </p:cNvPr>
            <p:cNvSpPr txBox="1"/>
            <p:nvPr/>
          </p:nvSpPr>
          <p:spPr>
            <a:xfrm>
              <a:off x="59399" y="3645425"/>
              <a:ext cx="9627714" cy="109800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b="1" kern="1200" dirty="0"/>
                <a:t>Happy 2</a:t>
              </a:r>
              <a:r>
                <a:rPr lang="en-US" sz="4800" b="1" kern="1200" baseline="30000" dirty="0"/>
                <a:t>nd</a:t>
              </a:r>
              <a:r>
                <a:rPr lang="en-US" sz="4800" b="1" kern="1200" dirty="0"/>
                <a:t> Birthday SANA-ANMOL Program</a:t>
              </a:r>
              <a:endParaRPr lang="en-US" sz="4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1681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3DA1E5-6B7D-58AE-CC46-3142C558F641}"/>
              </a:ext>
            </a:extLst>
          </p:cNvPr>
          <p:cNvSpPr txBox="1"/>
          <p:nvPr/>
        </p:nvSpPr>
        <p:spPr>
          <a:xfrm>
            <a:off x="2338095" y="2344702"/>
            <a:ext cx="8048834" cy="36317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kern="100" dirty="0">
                <a:ln>
                  <a:noFill/>
                </a:ln>
                <a:effectLst>
                  <a:glow>
                    <a:schemeClr val="accent2">
                      <a:alpha val="28000"/>
                    </a:schemeClr>
                  </a:glo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SANA-ANMOL COMMITTEE 2025</a:t>
            </a:r>
          </a:p>
          <a:p>
            <a:pPr algn="ctr"/>
            <a:endParaRPr lang="en-US" sz="1400" b="1" kern="100" dirty="0">
              <a:ln>
                <a:noFill/>
              </a:ln>
              <a:effectLst>
                <a:glow>
                  <a:schemeClr val="accent2">
                    <a:alpha val="28000"/>
                  </a:schemeClr>
                </a:glow>
              </a:effectLst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222222"/>
                </a:solidFill>
                <a:effectLst/>
              </a:rPr>
              <a:t>Aijaz-</a:t>
            </a:r>
            <a:r>
              <a:rPr lang="en-US" sz="3600" dirty="0" err="1">
                <a:solidFill>
                  <a:srgbClr val="222222"/>
                </a:solidFill>
              </a:rPr>
              <a:t>U</a:t>
            </a:r>
            <a:r>
              <a:rPr lang="en-US" sz="3600" b="0" i="0" dirty="0" err="1">
                <a:solidFill>
                  <a:srgbClr val="222222"/>
                </a:solidFill>
                <a:effectLst/>
              </a:rPr>
              <a:t>l</a:t>
            </a:r>
            <a:r>
              <a:rPr lang="en-US" sz="3600" b="0" i="0" dirty="0">
                <a:solidFill>
                  <a:srgbClr val="222222"/>
                </a:solidFill>
                <a:effectLst/>
              </a:rPr>
              <a:t>-Haq Memon (Member)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222222"/>
                </a:solidFill>
                <a:effectLst/>
              </a:rPr>
              <a:t>Saleem Kazi (Member)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222222"/>
                </a:solidFill>
                <a:effectLst/>
              </a:rPr>
              <a:t>Zaheer Baloch (Member)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0" i="0" dirty="0" err="1">
                <a:solidFill>
                  <a:srgbClr val="222222"/>
                </a:solidFill>
                <a:effectLst/>
              </a:rPr>
              <a:t>Ahmer</a:t>
            </a:r>
            <a:r>
              <a:rPr lang="en-US" sz="3600" b="0" i="0" dirty="0">
                <a:solidFill>
                  <a:srgbClr val="222222"/>
                </a:solidFill>
                <a:effectLst/>
              </a:rPr>
              <a:t> Nadeem Memon (Member)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rgbClr val="222222"/>
                </a:solidFill>
                <a:effectLst/>
              </a:rPr>
              <a:t>Sarfraz Memon (Chairman)</a:t>
            </a:r>
          </a:p>
        </p:txBody>
      </p:sp>
    </p:spTree>
    <p:extLst>
      <p:ext uri="{BB962C8B-B14F-4D97-AF65-F5344CB8AC3E}">
        <p14:creationId xmlns:p14="http://schemas.microsoft.com/office/powerpoint/2010/main" val="4085760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5E8292-9BF5-26AF-D3F6-D25A2BA2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492" y="1971304"/>
            <a:ext cx="1921142" cy="46573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49CE24-6007-BD72-E0B9-71181C45F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18" y="1819544"/>
            <a:ext cx="4083886" cy="490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36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91E4181-B4DB-5FCF-DCCD-6122F96E3D82}"/>
              </a:ext>
            </a:extLst>
          </p:cNvPr>
          <p:cNvGrpSpPr/>
          <p:nvPr/>
        </p:nvGrpSpPr>
        <p:grpSpPr>
          <a:xfrm>
            <a:off x="916607" y="1751641"/>
            <a:ext cx="10358786" cy="640080"/>
            <a:chOff x="0" y="1308435"/>
            <a:chExt cx="9917302" cy="1060502"/>
          </a:xfrm>
          <a:solidFill>
            <a:srgbClr val="3366FF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6422298-C433-BC8D-B24F-7184F3DEA03B}"/>
                </a:ext>
              </a:extLst>
            </p:cNvPr>
            <p:cNvSpPr/>
            <p:nvPr/>
          </p:nvSpPr>
          <p:spPr>
            <a:xfrm>
              <a:off x="0" y="1308435"/>
              <a:ext cx="9917302" cy="1060502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1EAA43CA-4D5E-130D-572D-802981045C74}"/>
                </a:ext>
              </a:extLst>
            </p:cNvPr>
            <p:cNvSpPr txBox="1"/>
            <p:nvPr/>
          </p:nvSpPr>
          <p:spPr>
            <a:xfrm>
              <a:off x="51769" y="1360204"/>
              <a:ext cx="9813764" cy="95696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i="0" kern="1200" dirty="0"/>
                <a:t>SANA - ANMOL GOALS</a:t>
              </a:r>
              <a:endParaRPr lang="en-US" sz="3200" b="1" kern="1200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E8C2C9D-31AE-680D-A8F8-DF7F5D228580}"/>
              </a:ext>
            </a:extLst>
          </p:cNvPr>
          <p:cNvSpPr txBox="1"/>
          <p:nvPr/>
        </p:nvSpPr>
        <p:spPr>
          <a:xfrm>
            <a:off x="916607" y="2360475"/>
            <a:ext cx="10358786" cy="3754874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dirty="0"/>
              <a:t>The program </a:t>
            </a:r>
            <a:r>
              <a:rPr lang="en-US" sz="3400" b="1" dirty="0">
                <a:solidFill>
                  <a:srgbClr val="3333FF"/>
                </a:solidFill>
              </a:rPr>
              <a:t>empowers entrepreneurial talent </a:t>
            </a:r>
            <a:r>
              <a:rPr lang="en-US" sz="3400" dirty="0"/>
              <a:t>in Sindh by providing financial support to motivated individuals.</a:t>
            </a:r>
            <a:br>
              <a:rPr lang="en-US" sz="3400" dirty="0"/>
            </a:br>
            <a:r>
              <a:rPr lang="en-US" sz="3400" dirty="0"/>
              <a:t>It focuses on careers in </a:t>
            </a:r>
            <a:r>
              <a:rPr lang="en-US" sz="3400" b="1" dirty="0">
                <a:solidFill>
                  <a:srgbClr val="3333FF"/>
                </a:solidFill>
              </a:rPr>
              <a:t>allied health, vocational trades, and information technology</a:t>
            </a:r>
            <a:r>
              <a:rPr lang="en-US" sz="3400" dirty="0"/>
              <a:t>, enabling Sindhis to succeed in both domestic and international markets.</a:t>
            </a:r>
          </a:p>
          <a:p>
            <a:endParaRPr lang="en-US" sz="3400" kern="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r>
              <a:rPr lang="en-US" sz="3400" b="1" dirty="0">
                <a:solidFill>
                  <a:srgbClr val="3333FF"/>
                </a:solidFill>
              </a:rPr>
              <a:t>Creating Role Models among Sindhis</a:t>
            </a:r>
            <a:endParaRPr lang="en-US" sz="3400" kern="0" dirty="0">
              <a:solidFill>
                <a:srgbClr val="3333FF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864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3662D7-FD24-B748-4C22-38AFE98ECE93}"/>
              </a:ext>
            </a:extLst>
          </p:cNvPr>
          <p:cNvGrpSpPr/>
          <p:nvPr/>
        </p:nvGrpSpPr>
        <p:grpSpPr>
          <a:xfrm>
            <a:off x="901796" y="1699510"/>
            <a:ext cx="10388409" cy="640080"/>
            <a:chOff x="0" y="2195579"/>
            <a:chExt cx="9746512" cy="499060"/>
          </a:xfrm>
          <a:solidFill>
            <a:srgbClr val="3366FF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F285B5E-4AA4-B94C-5D54-7C3D167CE6D4}"/>
                </a:ext>
              </a:extLst>
            </p:cNvPr>
            <p:cNvSpPr/>
            <p:nvPr/>
          </p:nvSpPr>
          <p:spPr>
            <a:xfrm>
              <a:off x="0" y="2195579"/>
              <a:ext cx="9746512" cy="4990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6DBEBADE-FED7-3369-9AA2-517BB4E3526B}"/>
                </a:ext>
              </a:extLst>
            </p:cNvPr>
            <p:cNvSpPr txBox="1"/>
            <p:nvPr/>
          </p:nvSpPr>
          <p:spPr>
            <a:xfrm>
              <a:off x="24362" y="2219941"/>
              <a:ext cx="9697788" cy="4503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dirty="0"/>
                <a:t>Topics I Will Cover Today</a:t>
              </a:r>
              <a:endParaRPr lang="en-US" sz="3200" kern="1200" dirty="0"/>
            </a:p>
          </p:txBody>
        </p:sp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35CB666D-C063-9E74-5B2F-E2FF5FE75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95" y="2308344"/>
            <a:ext cx="10369296" cy="3946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6858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Program Structure</a:t>
            </a:r>
            <a:r>
              <a:rPr lang="en-US" sz="2800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– How the </a:t>
            </a:r>
            <a:r>
              <a:rPr lang="en-US" sz="2800" kern="100" dirty="0">
                <a:ea typeface="Aptos" panose="020B0004020202020204" pitchFamily="34" charset="0"/>
                <a:cs typeface="Arial" panose="020B0604020202020204" pitchFamily="34" charset="0"/>
              </a:rPr>
              <a:t>program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is organized</a:t>
            </a:r>
          </a:p>
          <a:p>
            <a:pPr marL="6858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Application Process</a:t>
            </a:r>
            <a:r>
              <a:rPr lang="en-US" sz="2800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– Steps to apply and participate</a:t>
            </a:r>
          </a:p>
          <a:p>
            <a:pPr marL="6858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Eligibility &amp; Requirements</a:t>
            </a:r>
            <a:r>
              <a:rPr lang="en-US" sz="2800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– Who can qualify</a:t>
            </a:r>
          </a:p>
          <a:p>
            <a:pPr marL="6858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Record Keeping &amp; Tracking</a:t>
            </a:r>
            <a:r>
              <a:rPr lang="en-US" sz="2800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– Ensuring transparency and accountability</a:t>
            </a:r>
          </a:p>
          <a:p>
            <a:pPr marL="6858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Impact Stories</a:t>
            </a:r>
            <a:r>
              <a:rPr lang="en-US" sz="2800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– Real examples of how your donations make a difference </a:t>
            </a:r>
          </a:p>
        </p:txBody>
      </p:sp>
    </p:spTree>
    <p:extLst>
      <p:ext uri="{BB962C8B-B14F-4D97-AF65-F5344CB8AC3E}">
        <p14:creationId xmlns:p14="http://schemas.microsoft.com/office/powerpoint/2010/main" val="3689367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56349FB-17F5-7E27-76B0-11AC9BD257FE}"/>
              </a:ext>
            </a:extLst>
          </p:cNvPr>
          <p:cNvGrpSpPr/>
          <p:nvPr/>
        </p:nvGrpSpPr>
        <p:grpSpPr>
          <a:xfrm>
            <a:off x="902208" y="1940575"/>
            <a:ext cx="10387584" cy="640080"/>
            <a:chOff x="0" y="257645"/>
            <a:chExt cx="9746512" cy="639420"/>
          </a:xfrm>
          <a:solidFill>
            <a:srgbClr val="3366FF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D0E13D7-2E46-1BA3-6D30-04DC1A1632B9}"/>
                </a:ext>
              </a:extLst>
            </p:cNvPr>
            <p:cNvSpPr/>
            <p:nvPr/>
          </p:nvSpPr>
          <p:spPr>
            <a:xfrm>
              <a:off x="0" y="257645"/>
              <a:ext cx="9746512" cy="6394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5A647755-71FE-CD81-089F-AD90F2B12BE7}"/>
                </a:ext>
              </a:extLst>
            </p:cNvPr>
            <p:cNvSpPr txBox="1"/>
            <p:nvPr/>
          </p:nvSpPr>
          <p:spPr>
            <a:xfrm>
              <a:off x="31214" y="288859"/>
              <a:ext cx="9684084" cy="57699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Structure Of The </a:t>
              </a:r>
              <a:r>
                <a:rPr lang="en-US" sz="3600" b="1" kern="100" dirty="0">
                  <a:ln>
                    <a:noFill/>
                  </a:ln>
                  <a:solidFill>
                    <a:schemeClr val="bg1"/>
                  </a:solidFill>
                  <a:effectLst>
                    <a:glow>
                      <a:schemeClr val="accent2">
                        <a:alpha val="28000"/>
                      </a:schemeClr>
                    </a:glow>
                  </a:effectLst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SANA-ANMOL </a:t>
              </a:r>
              <a:r>
                <a:rPr lang="en-US" sz="36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Program</a:t>
              </a:r>
              <a:endParaRPr lang="en-US" sz="32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8CA8069-268B-F0DA-84CC-DABB67A514B0}"/>
              </a:ext>
            </a:extLst>
          </p:cNvPr>
          <p:cNvGrpSpPr/>
          <p:nvPr/>
        </p:nvGrpSpPr>
        <p:grpSpPr>
          <a:xfrm>
            <a:off x="2378225" y="2905973"/>
            <a:ext cx="7435551" cy="2798592"/>
            <a:chOff x="2461823" y="1433932"/>
            <a:chExt cx="7435551" cy="279859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11BB4EC8-9953-44BC-C50E-71A4C5ADE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1823" y="3209028"/>
              <a:ext cx="7435551" cy="1023496"/>
            </a:xfrm>
            <a:prstGeom prst="rect">
              <a:avLst/>
            </a:prstGeom>
            <a:grpFill/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3200" b="1" kern="100" dirty="0">
                  <a:ln>
                    <a:noFill/>
                  </a:ln>
                  <a:effectLst/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 Business Start-Ups and Scale-Ups</a:t>
              </a:r>
              <a:endParaRPr lang="en-US" sz="32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59E6A643-3C1F-6910-D195-D9329B298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1823" y="1433932"/>
              <a:ext cx="7435551" cy="1075426"/>
            </a:xfrm>
            <a:prstGeom prst="rect">
              <a:avLst/>
            </a:prstGeom>
            <a:grpFill/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3200" b="1" kern="100" dirty="0">
                  <a:effectLst/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Healthcare-Vocational-Technical Education and Training</a:t>
              </a:r>
              <a:endParaRPr lang="en-US" sz="32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544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C354DC6-9520-2E64-D846-9F8287F8A891}"/>
              </a:ext>
            </a:extLst>
          </p:cNvPr>
          <p:cNvGrpSpPr/>
          <p:nvPr/>
        </p:nvGrpSpPr>
        <p:grpSpPr>
          <a:xfrm>
            <a:off x="902207" y="2344189"/>
            <a:ext cx="10387586" cy="3948266"/>
            <a:chOff x="902207" y="2186978"/>
            <a:chExt cx="10387586" cy="410547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B91C2A2-CA76-2D9C-B561-B74A4C8F1D4F}"/>
                </a:ext>
              </a:extLst>
            </p:cNvPr>
            <p:cNvGrpSpPr/>
            <p:nvPr/>
          </p:nvGrpSpPr>
          <p:grpSpPr>
            <a:xfrm>
              <a:off x="902207" y="3063667"/>
              <a:ext cx="10387585" cy="3228788"/>
              <a:chOff x="410827" y="2845245"/>
              <a:chExt cx="11366892" cy="4026379"/>
            </a:xfrm>
          </p:grpSpPr>
          <p:sp>
            <p:nvSpPr>
              <p:cNvPr id="12" name="Text Box 2">
                <a:extLst>
                  <a:ext uri="{FF2B5EF4-FFF2-40B4-BE49-F238E27FC236}">
                    <a16:creationId xmlns:a16="http://schemas.microsoft.com/office/drawing/2014/main" id="{D4DDD00A-1FC6-9585-FB50-21C8787EF9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827" y="2862801"/>
                <a:ext cx="3977248" cy="400882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342900" marR="0" lvl="0" indent="-342900" rtl="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  <a:tabLst>
                    <a:tab pos="342900" algn="l"/>
                  </a:tabLst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Nurses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  <a:tabLst>
                    <a:tab pos="342900" algn="l"/>
                  </a:tabLst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Xray Techs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  <a:tabLst>
                    <a:tab pos="342900" algn="l"/>
                  </a:tabLst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MRI Techs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  <a:tabLst>
                    <a:tab pos="342900" algn="l"/>
                  </a:tabLst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CT SCAN Techs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  <a:tabLst>
                    <a:tab pos="342900" algn="l"/>
                  </a:tabLst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Clinical Laboratory Techs</a:t>
                </a:r>
              </a:p>
              <a:p>
                <a:pPr marL="57150" marR="0" indent="285750">
                  <a:spcBef>
                    <a:spcPts val="0"/>
                  </a:spcBef>
                  <a:spcAft>
                    <a:spcPts val="0"/>
                  </a:spcAft>
                  <a:tabLst>
                    <a:tab pos="0" algn="l"/>
                  </a:tabLst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more</a:t>
                </a:r>
              </a:p>
            </p:txBody>
          </p:sp>
          <p:sp>
            <p:nvSpPr>
              <p:cNvPr id="13" name="Text Box 2">
                <a:extLst>
                  <a:ext uri="{FF2B5EF4-FFF2-40B4-BE49-F238E27FC236}">
                    <a16:creationId xmlns:a16="http://schemas.microsoft.com/office/drawing/2014/main" id="{9A63AA5F-0EA7-2FF5-1FC1-A7D81522F5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88075" y="2849176"/>
                <a:ext cx="3586533" cy="400882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342900" marR="0" lvl="0" indent="-342900" rtl="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Plumbers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Electricians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Welders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Auto Mechanics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Beauticians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Hairdressers</a:t>
                </a:r>
              </a:p>
              <a:p>
                <a:pPr marR="0" indent="40005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more</a:t>
                </a:r>
              </a:p>
            </p:txBody>
          </p:sp>
          <p:sp>
            <p:nvSpPr>
              <p:cNvPr id="14" name="Text Box 2">
                <a:extLst>
                  <a:ext uri="{FF2B5EF4-FFF2-40B4-BE49-F238E27FC236}">
                    <a16:creationId xmlns:a16="http://schemas.microsoft.com/office/drawing/2014/main" id="{4ACAA0AA-9D6B-08D0-A18D-D2C7DA3C5D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74609" y="2845245"/>
                <a:ext cx="3803110" cy="400882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342900" marR="0" lvl="0" indent="-342900" rtl="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Security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Programming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Systems and networks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Data analysis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Cloud computing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Machine learning</a:t>
                </a:r>
              </a:p>
              <a:p>
                <a:pPr marR="0" indent="40005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more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58BEAC8-D9A6-581E-9C5F-FB2E1AFBE74C}"/>
                </a:ext>
              </a:extLst>
            </p:cNvPr>
            <p:cNvGrpSpPr/>
            <p:nvPr/>
          </p:nvGrpSpPr>
          <p:grpSpPr>
            <a:xfrm>
              <a:off x="902209" y="2186978"/>
              <a:ext cx="10387584" cy="868916"/>
              <a:chOff x="-1" y="2081842"/>
              <a:chExt cx="12188550" cy="914400"/>
            </a:xfrm>
          </p:grpSpPr>
          <p:sp>
            <p:nvSpPr>
              <p:cNvPr id="9" name="Text Box 2">
                <a:extLst>
                  <a:ext uri="{FF2B5EF4-FFF2-40B4-BE49-F238E27FC236}">
                    <a16:creationId xmlns:a16="http://schemas.microsoft.com/office/drawing/2014/main" id="{3CEC5087-3359-894E-6ABA-EEB2AF525C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4743" y="2081842"/>
                <a:ext cx="3845787" cy="9144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0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Vocational and Technical</a:t>
                </a:r>
                <a:endParaRPr lang="en-US" sz="20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AE76A587-51D0-9E16-0658-282800D3F4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" y="2081842"/>
                <a:ext cx="4268884" cy="9144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Healthcare </a:t>
                </a:r>
                <a:endParaRPr lang="en-US" sz="20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B104A580-7327-D008-33A9-0273BC7B42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10531" y="2081842"/>
                <a:ext cx="4078018" cy="9144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Information Technology</a:t>
                </a:r>
                <a:endParaRPr lang="en-US" sz="20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Marketable Computer Skills</a:t>
                </a:r>
                <a:endParaRPr lang="en-US" sz="20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endParaRPr lang="en-US" sz="20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F89AEA9-6DC2-4550-BD54-6944F74FAC81}"/>
              </a:ext>
            </a:extLst>
          </p:cNvPr>
          <p:cNvGrpSpPr/>
          <p:nvPr/>
        </p:nvGrpSpPr>
        <p:grpSpPr>
          <a:xfrm>
            <a:off x="902207" y="1655385"/>
            <a:ext cx="10387584" cy="640080"/>
            <a:chOff x="0" y="257645"/>
            <a:chExt cx="9746512" cy="639420"/>
          </a:xfrm>
          <a:solidFill>
            <a:srgbClr val="3366FF"/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C641396-D330-289B-8AA5-E6A2EB91F84D}"/>
                </a:ext>
              </a:extLst>
            </p:cNvPr>
            <p:cNvSpPr/>
            <p:nvPr/>
          </p:nvSpPr>
          <p:spPr>
            <a:xfrm>
              <a:off x="0" y="257645"/>
              <a:ext cx="9746512" cy="6394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id="{E3C64D66-24D1-6879-6C5A-44D2625FD5D6}"/>
                </a:ext>
              </a:extLst>
            </p:cNvPr>
            <p:cNvSpPr txBox="1"/>
            <p:nvPr/>
          </p:nvSpPr>
          <p:spPr>
            <a:xfrm>
              <a:off x="31214" y="288859"/>
              <a:ext cx="9684084" cy="57699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3200" b="1" kern="1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Healthcare-Vocational-Technical Education and Training</a:t>
              </a:r>
              <a:endParaRPr lang="en-US" sz="3200" kern="1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5080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722C8C5-09FB-B931-1814-9C65165C5D4F}"/>
              </a:ext>
            </a:extLst>
          </p:cNvPr>
          <p:cNvGrpSpPr/>
          <p:nvPr/>
        </p:nvGrpSpPr>
        <p:grpSpPr>
          <a:xfrm>
            <a:off x="902208" y="1800436"/>
            <a:ext cx="10387584" cy="640080"/>
            <a:chOff x="902208" y="1684058"/>
            <a:chExt cx="10387584" cy="502920"/>
          </a:xfrm>
          <a:solidFill>
            <a:srgbClr val="3366FF"/>
          </a:soli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B849866-7593-2C12-EC8C-123695B6C777}"/>
                </a:ext>
              </a:extLst>
            </p:cNvPr>
            <p:cNvSpPr/>
            <p:nvPr/>
          </p:nvSpPr>
          <p:spPr>
            <a:xfrm>
              <a:off x="902208" y="1684058"/>
              <a:ext cx="10387584" cy="50292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86329C4D-BE25-2BA5-E7E8-450275D5371B}"/>
                </a:ext>
              </a:extLst>
            </p:cNvPr>
            <p:cNvSpPr txBox="1"/>
            <p:nvPr/>
          </p:nvSpPr>
          <p:spPr>
            <a:xfrm>
              <a:off x="935475" y="1708609"/>
              <a:ext cx="10321050" cy="4538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3200" b="1" kern="100" dirty="0">
                  <a:ln>
                    <a:noFill/>
                  </a:ln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Business Start-Ups and Scale-Ups</a:t>
              </a:r>
              <a:endParaRPr lang="en-US" sz="3200" b="1" kern="1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Text Box 2">
            <a:extLst>
              <a:ext uri="{FF2B5EF4-FFF2-40B4-BE49-F238E27FC236}">
                <a16:creationId xmlns:a16="http://schemas.microsoft.com/office/drawing/2014/main" id="{B12E0986-0D04-03B4-FDFE-EBE5A36FB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0131" y="2440516"/>
            <a:ext cx="8171738" cy="38481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Rickshaws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Repair workshops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Services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Beauty Parlors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a typeface="Calibri" panose="020F0502020204030204" pitchFamily="34" charset="0"/>
                <a:cs typeface="Calibri" panose="020F0502020204030204" pitchFamily="34" charset="0"/>
              </a:rPr>
              <a:t>Tailoring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Retail stores</a:t>
            </a:r>
          </a:p>
          <a:p>
            <a:pPr marR="0" indent="342900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And more</a:t>
            </a:r>
          </a:p>
        </p:txBody>
      </p:sp>
    </p:spTree>
    <p:extLst>
      <p:ext uri="{BB962C8B-B14F-4D97-AF65-F5344CB8AC3E}">
        <p14:creationId xmlns:p14="http://schemas.microsoft.com/office/powerpoint/2010/main" val="1628169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8D18914-3B97-636B-591E-30166F0144DD}"/>
              </a:ext>
            </a:extLst>
          </p:cNvPr>
          <p:cNvGrpSpPr/>
          <p:nvPr/>
        </p:nvGrpSpPr>
        <p:grpSpPr>
          <a:xfrm>
            <a:off x="902208" y="1763571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E5293E0-056E-992F-B0D3-58D41BFAA168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ABEE1486-4B70-BDA1-B2D8-D971353C4CDB}"/>
                </a:ext>
              </a:extLst>
            </p:cNvPr>
            <p:cNvSpPr txBox="1"/>
            <p:nvPr/>
          </p:nvSpPr>
          <p:spPr>
            <a:xfrm>
              <a:off x="1431796" y="1859622"/>
              <a:ext cx="9328409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The SANA-ANMOL  Application Process 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Box 2">
            <a:extLst>
              <a:ext uri="{FF2B5EF4-FFF2-40B4-BE49-F238E27FC236}">
                <a16:creationId xmlns:a16="http://schemas.microsoft.com/office/drawing/2014/main" id="{CDF86BA6-DDCF-D5C7-578B-9B86A7538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475" y="2308757"/>
            <a:ext cx="10321049" cy="344260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r>
              <a:rPr lang="en-US" sz="3200" b="1" kern="100" dirty="0">
                <a:solidFill>
                  <a:srgbClr val="3366FF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Starts at the SANA website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en-US" sz="800" kern="100" dirty="0">
              <a:solidFill>
                <a:srgbClr val="3366FF"/>
              </a:solidFill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r>
              <a:rPr lang="en-US" sz="3200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English Form </a:t>
            </a: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– Fully digital; completed online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Applications and attachments automatically stored in our database &amp; spreadsheet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Sindhi Form </a:t>
            </a: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– Available as a downloadable PDF document </a:t>
            </a:r>
          </a:p>
        </p:txBody>
      </p:sp>
    </p:spTree>
    <p:extLst>
      <p:ext uri="{BB962C8B-B14F-4D97-AF65-F5344CB8AC3E}">
        <p14:creationId xmlns:p14="http://schemas.microsoft.com/office/powerpoint/2010/main" val="3241704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00D7E3D-2B43-3518-9F1B-B1E65DCB05F9}"/>
              </a:ext>
            </a:extLst>
          </p:cNvPr>
          <p:cNvGrpSpPr/>
          <p:nvPr/>
        </p:nvGrpSpPr>
        <p:grpSpPr>
          <a:xfrm>
            <a:off x="902208" y="1763571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AD59751-260A-D571-A490-30760BF11770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324B9FB7-AE2A-96EF-C9D6-BE0295EDF29B}"/>
                </a:ext>
              </a:extLst>
            </p:cNvPr>
            <p:cNvSpPr txBox="1"/>
            <p:nvPr/>
          </p:nvSpPr>
          <p:spPr>
            <a:xfrm>
              <a:off x="1081826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8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Sample Of The Sana-Anmol Application Form Questionnaire</a:t>
              </a:r>
              <a:endPara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981CF0A-A460-C2F7-3301-EA9D89D242E8}"/>
              </a:ext>
            </a:extLst>
          </p:cNvPr>
          <p:cNvSpPr txBox="1"/>
          <p:nvPr/>
        </p:nvSpPr>
        <p:spPr>
          <a:xfrm>
            <a:off x="979481" y="2266491"/>
            <a:ext cx="1011850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Full name of the applicant (as written on the CINC)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Loan amount requested (Pakistani Rupees)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CNIC Number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Date of Birth (DD/MM/YYYY) (as written on the CINC)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Marital Status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Cell Number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Residential PTCL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Present address (as written on the CINC)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Permanent address (as written on the CINC)</a:t>
            </a:r>
          </a:p>
        </p:txBody>
      </p:sp>
    </p:spTree>
    <p:extLst>
      <p:ext uri="{BB962C8B-B14F-4D97-AF65-F5344CB8AC3E}">
        <p14:creationId xmlns:p14="http://schemas.microsoft.com/office/powerpoint/2010/main" val="503448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00D7E3D-2B43-3518-9F1B-B1E65DCB05F9}"/>
              </a:ext>
            </a:extLst>
          </p:cNvPr>
          <p:cNvGrpSpPr/>
          <p:nvPr/>
        </p:nvGrpSpPr>
        <p:grpSpPr>
          <a:xfrm>
            <a:off x="902208" y="1763571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AD59751-260A-D571-A490-30760BF11770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324B9FB7-AE2A-96EF-C9D6-BE0295EDF29B}"/>
                </a:ext>
              </a:extLst>
            </p:cNvPr>
            <p:cNvSpPr txBox="1"/>
            <p:nvPr/>
          </p:nvSpPr>
          <p:spPr>
            <a:xfrm>
              <a:off x="1081826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8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Sample Of The Sana-Anmol Application Form Questionnaire</a:t>
              </a:r>
              <a:endParaRPr lang="en-US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981CF0A-A460-C2F7-3301-EA9D89D242E8}"/>
              </a:ext>
            </a:extLst>
          </p:cNvPr>
          <p:cNvSpPr txBox="1"/>
          <p:nvPr/>
        </p:nvSpPr>
        <p:spPr>
          <a:xfrm>
            <a:off x="902208" y="2294721"/>
            <a:ext cx="1011850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much monthly instalment you will pay and when will you start paying the loan installment?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Name address, phone number, and CNIC number of their father/mother/spouse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do you intend to utilize the loan funds?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Please list your skills, experience, and employment/business history of the last five years (names of employers, designations/job titles, duties, dates, and names of supervisors for each position).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Your experience in the relevant field.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Explain what efforts you have made to accomplish your goals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6323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96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689995B-60E2-DDBF-7398-20EBDB9FEE14}"/>
              </a:ext>
            </a:extLst>
          </p:cNvPr>
          <p:cNvGrpSpPr/>
          <p:nvPr/>
        </p:nvGrpSpPr>
        <p:grpSpPr>
          <a:xfrm>
            <a:off x="902208" y="1621904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33FE386-7DB0-F32E-D84A-C6A379A0ACD8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06E41A75-6161-9C87-828A-114201452558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kern="0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Selection of </a:t>
              </a:r>
              <a:r>
                <a:rPr lang="en-US" sz="3200" kern="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the</a:t>
              </a:r>
              <a:r>
                <a:rPr lang="en-US" sz="3200" kern="0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US" sz="3200" kern="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A</a:t>
              </a:r>
              <a:r>
                <a:rPr lang="en-US" sz="3200" kern="0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pplicants</a:t>
              </a:r>
            </a:p>
          </p:txBody>
        </p:sp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63C74913-A25C-2474-D2FD-B4CBA0D53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083" y="2124824"/>
            <a:ext cx="11125835" cy="41873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Applications are carefully reviewed with emphasis on: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Motivation &amp; Effort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proven commitment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Relevant Experience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background in the field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Initiative &amp; Drive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personal leadership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Financial Need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genuine support required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Personal Investment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own contribution to the project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Employment Potential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ability to secure a job or generate income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Recommendations –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endorsements from SANA members or trusted references </a:t>
            </a:r>
          </a:p>
        </p:txBody>
      </p:sp>
    </p:spTree>
    <p:extLst>
      <p:ext uri="{BB962C8B-B14F-4D97-AF65-F5344CB8AC3E}">
        <p14:creationId xmlns:p14="http://schemas.microsoft.com/office/powerpoint/2010/main" val="1710438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C34F4AD-E438-1FC3-A969-0E6EE920F258}"/>
              </a:ext>
            </a:extLst>
          </p:cNvPr>
          <p:cNvGrpSpPr/>
          <p:nvPr/>
        </p:nvGrpSpPr>
        <p:grpSpPr>
          <a:xfrm>
            <a:off x="902208" y="1621904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F3F7136-D848-461B-0B68-5ACCD4E1BEC5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BA10DC22-3BD8-5103-2319-A44294247FCD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Aptos" panose="020B0004020202020204" pitchFamily="34" charset="0"/>
                </a:rPr>
                <a:t>Decision Making Process</a:t>
              </a:r>
              <a:endParaRPr lang="en-US" sz="32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83A26728-2CC0-A27D-D2C3-FB1FE4E15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921" y="2124824"/>
            <a:ext cx="10292157" cy="390600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All committee members have access to SANA-ANMOL digital records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Initial Review – </a:t>
            </a: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Each member reviews applications and adds comments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Committee Discussion – </a:t>
            </a: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By majority decision, the committee may:</a:t>
            </a:r>
          </a:p>
          <a:p>
            <a:pPr marL="1485900" lvl="2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Request more information</a:t>
            </a:r>
          </a:p>
          <a:p>
            <a:pPr marL="1485900" lvl="2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Schedule a Zoom or WhatsApp interview</a:t>
            </a:r>
          </a:p>
          <a:p>
            <a:pPr marL="1485900" lvl="2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Reject the application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Voting – </a:t>
            </a: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Members cast a final Yes/No vote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Final Step – </a:t>
            </a: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Decision is communicated to the applicant </a:t>
            </a:r>
          </a:p>
        </p:txBody>
      </p:sp>
    </p:spTree>
    <p:extLst>
      <p:ext uri="{BB962C8B-B14F-4D97-AF65-F5344CB8AC3E}">
        <p14:creationId xmlns:p14="http://schemas.microsoft.com/office/powerpoint/2010/main" val="1189364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9AA80D1-58F4-7BCA-7A00-E6908921A05A}"/>
              </a:ext>
            </a:extLst>
          </p:cNvPr>
          <p:cNvGrpSpPr/>
          <p:nvPr/>
        </p:nvGrpSpPr>
        <p:grpSpPr>
          <a:xfrm>
            <a:off x="902208" y="1621904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FE6C5D7-D4AB-7E28-1A3E-01788B8B3F83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b="1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E98F8F1E-D626-75F7-FE3B-50A7AD613C96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Requirements After Loan Approval</a:t>
              </a:r>
              <a:endParaRPr lang="en-US" sz="3200" b="1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</a:endParaRPr>
            </a:p>
          </p:txBody>
        </p:sp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EDE5A492-357D-9445-A699-0843CC769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208" y="2124824"/>
            <a:ext cx="10387584" cy="38726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Affidavit on Stamp Paper</a:t>
            </a: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– Signed and stamped by a </a:t>
            </a:r>
            <a:r>
              <a:rPr lang="en-US" sz="3200" b="1" kern="100" dirty="0">
                <a:solidFill>
                  <a:srgbClr val="3333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practicing attorney</a:t>
            </a:r>
            <a:r>
              <a:rPr lang="en-US" sz="3200" kern="100" dirty="0">
                <a:solidFill>
                  <a:srgbClr val="3333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(not Oath Commissioner) </a:t>
            </a: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stating: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ct val="5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Applicant is not involved in any illegal activity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ct val="5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Mutually agreed repayment arrangement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ct val="5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Four witnesses with copies of their CNICs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ct val="5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Attorney’s name, address, and phone number</a:t>
            </a: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95824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CBA722-03D1-2E01-26F1-5BA169E4AAED}"/>
              </a:ext>
            </a:extLst>
          </p:cNvPr>
          <p:cNvGrpSpPr/>
          <p:nvPr/>
        </p:nvGrpSpPr>
        <p:grpSpPr>
          <a:xfrm>
            <a:off x="902208" y="1621904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8A78BA70-507D-CACE-3A58-305E96E64E70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DE73D866-59FA-F41F-13A0-E5ABFC5B4D7D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Aptos" panose="020B0004020202020204" pitchFamily="34" charset="0"/>
                </a:rPr>
                <a:t>Loan Disbursement</a:t>
              </a:r>
              <a:endParaRPr lang="en-US" sz="32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33FCA454-15A9-5BAB-F3B3-0810D71F3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65" y="2153054"/>
            <a:ext cx="10737069" cy="354930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Approval PDF FILE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sent to the SANA Treasurer, including: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Applicant’s personal details (addresses, phone numbers, family info)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Copy of CNIC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Copy of affidavit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Bank account information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Treasurer’s Role – </a:t>
            </a:r>
            <a:r>
              <a:rPr lang="en-US" sz="2800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Oversees and completes the disbursement of funds </a:t>
            </a:r>
          </a:p>
        </p:txBody>
      </p:sp>
    </p:spTree>
    <p:extLst>
      <p:ext uri="{BB962C8B-B14F-4D97-AF65-F5344CB8AC3E}">
        <p14:creationId xmlns:p14="http://schemas.microsoft.com/office/powerpoint/2010/main" val="1066759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E63B92E-ED28-F209-9686-3FDF0AA431EA}"/>
              </a:ext>
            </a:extLst>
          </p:cNvPr>
          <p:cNvGrpSpPr/>
          <p:nvPr/>
        </p:nvGrpSpPr>
        <p:grpSpPr>
          <a:xfrm>
            <a:off x="902208" y="1621904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8EA4053F-0322-E1A1-07A6-C93DB31DC38D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C3FDD1DA-AEDC-4851-3998-6FA0545A6028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Loan </a:t>
              </a:r>
              <a:r>
                <a:rPr lang="en-US" sz="3200" b="1" kern="100" dirty="0">
                  <a:effectLst/>
                  <a:ea typeface="Aptos" panose="020B0004020202020204" pitchFamily="34" charset="0"/>
                  <a:cs typeface="Arial" panose="020B0604020202020204" pitchFamily="34" charset="0"/>
                </a:rPr>
                <a:t>Payment Instructions </a:t>
              </a:r>
              <a:endParaRPr lang="en-US" sz="3200" b="1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</a:endParaRPr>
            </a:p>
          </p:txBody>
        </p:sp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BA5A6FB2-C816-39D4-B84F-772085ABE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363" y="2153054"/>
            <a:ext cx="10213817" cy="32462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Payment Instructions –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Applicants receive details of where to deposit installments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Proof of Payment –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Applicants must send a copy of each deposit slip to the Committee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Tracking &amp; Reporting – 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Committee enters payments into the database, which generates progress and recovery reports </a:t>
            </a:r>
          </a:p>
        </p:txBody>
      </p:sp>
    </p:spTree>
    <p:extLst>
      <p:ext uri="{BB962C8B-B14F-4D97-AF65-F5344CB8AC3E}">
        <p14:creationId xmlns:p14="http://schemas.microsoft.com/office/powerpoint/2010/main" val="2118570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B3CDC8-0547-6F01-68D7-D8045C1AF0A3}"/>
              </a:ext>
            </a:extLst>
          </p:cNvPr>
          <p:cNvGrpSpPr/>
          <p:nvPr/>
        </p:nvGrpSpPr>
        <p:grpSpPr>
          <a:xfrm>
            <a:off x="902208" y="1815277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1CF0B67-20BE-A60D-D295-50BBA2C95886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400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18BF82A3-3D4A-596D-6130-FDB21D87AECA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4400" b="1" kern="0" dirty="0">
                  <a:solidFill>
                    <a:srgbClr val="FF0000"/>
                  </a:solidFill>
                  <a:latin typeface="Aptos" panose="020B0004020202020204" pitchFamily="34" charset="0"/>
                  <a:ea typeface="Times New Roman" panose="02020603050405020304" pitchFamily="18" charset="0"/>
                </a:rPr>
                <a:t>2023</a:t>
              </a:r>
              <a:r>
                <a:rPr lang="en-US" sz="4400" b="1" kern="0" dirty="0">
                  <a:solidFill>
                    <a:schemeClr val="bg1"/>
                  </a:solidFill>
                  <a:latin typeface="Aptos" panose="020B0004020202020204" pitchFamily="34" charset="0"/>
                  <a:ea typeface="Times New Roman" panose="02020603050405020304" pitchFamily="18" charset="0"/>
                </a:rPr>
                <a:t> D</a:t>
              </a:r>
              <a:r>
                <a:rPr lang="en-US" sz="4400" b="1" kern="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onations</a:t>
              </a:r>
              <a:endParaRPr lang="en-US" sz="4400" b="1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0F09EE7-2DE2-C15C-16A2-4446DDA27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668607"/>
              </p:ext>
            </p:extLst>
          </p:nvPr>
        </p:nvGraphicFramePr>
        <p:xfrm>
          <a:off x="4214462" y="2414248"/>
          <a:ext cx="7075330" cy="370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2356">
                  <a:extLst>
                    <a:ext uri="{9D8B030D-6E8A-4147-A177-3AD203B41FA5}">
                      <a16:colId xmlns:a16="http://schemas.microsoft.com/office/drawing/2014/main" val="2278392589"/>
                    </a:ext>
                  </a:extLst>
                </a:gridCol>
                <a:gridCol w="3032974">
                  <a:extLst>
                    <a:ext uri="{9D8B030D-6E8A-4147-A177-3AD203B41FA5}">
                      <a16:colId xmlns:a16="http://schemas.microsoft.com/office/drawing/2014/main" val="361137606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>
                          <a:effectLst/>
                        </a:rPr>
                        <a:t>Aijaz Memon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$500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6771211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>
                          <a:effectLst/>
                        </a:rPr>
                        <a:t>Dr Khalid Memon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$500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6863306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 dirty="0">
                          <a:effectLst/>
                        </a:rPr>
                        <a:t>Dr Maqbool Halepoto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 dirty="0">
                          <a:effectLst/>
                        </a:rPr>
                        <a:t>$1,000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1014785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 dirty="0">
                          <a:effectLst/>
                        </a:rPr>
                        <a:t>Farnaz Halepoto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1510894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 dirty="0">
                          <a:effectLst/>
                        </a:rPr>
                        <a:t>Hasnain Shaikh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96852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>
                          <a:effectLst/>
                        </a:rPr>
                        <a:t>Jamil Daudi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 dirty="0">
                          <a:effectLst/>
                        </a:rPr>
                        <a:t>$200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5952012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>
                          <a:effectLst/>
                        </a:rPr>
                        <a:t>Kamran Memon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$5,000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3852002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>
                          <a:effectLst/>
                        </a:rPr>
                        <a:t>Maqbool Soomro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 dirty="0">
                          <a:effectLst/>
                        </a:rPr>
                        <a:t>$100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0685798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3F61C41-5C3A-1F45-9ECA-BCB4867AF972}"/>
              </a:ext>
            </a:extLst>
          </p:cNvPr>
          <p:cNvSpPr txBox="1"/>
          <p:nvPr/>
        </p:nvSpPr>
        <p:spPr>
          <a:xfrm>
            <a:off x="508715" y="2614294"/>
            <a:ext cx="3620574" cy="2545505"/>
          </a:xfrm>
          <a:prstGeom prst="rect">
            <a:avLst/>
          </a:prstGeom>
          <a:noFill/>
          <a:ln w="25400" cmpd="sng"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ANMOL Program is Profoundly Thankful to The Donors for Changing Lives of Many Sindhis</a:t>
            </a:r>
          </a:p>
        </p:txBody>
      </p:sp>
    </p:spTree>
    <p:extLst>
      <p:ext uri="{BB962C8B-B14F-4D97-AF65-F5344CB8AC3E}">
        <p14:creationId xmlns:p14="http://schemas.microsoft.com/office/powerpoint/2010/main" val="3964226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B3CDC8-0547-6F01-68D7-D8045C1AF0A3}"/>
              </a:ext>
            </a:extLst>
          </p:cNvPr>
          <p:cNvGrpSpPr/>
          <p:nvPr/>
        </p:nvGrpSpPr>
        <p:grpSpPr>
          <a:xfrm>
            <a:off x="902208" y="2059859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1CF0B67-20BE-A60D-D295-50BBA2C95886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400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18BF82A3-3D4A-596D-6130-FDB21D87AECA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4400" b="1" kern="0" dirty="0">
                  <a:solidFill>
                    <a:srgbClr val="FF0000"/>
                  </a:solidFill>
                  <a:latin typeface="Aptos" panose="020B0004020202020204" pitchFamily="34" charset="0"/>
                  <a:ea typeface="Times New Roman" panose="02020603050405020304" pitchFamily="18" charset="0"/>
                </a:rPr>
                <a:t>2023</a:t>
              </a:r>
              <a:r>
                <a:rPr lang="en-US" sz="4400" b="1" kern="0" dirty="0">
                  <a:solidFill>
                    <a:schemeClr val="bg1"/>
                  </a:solidFill>
                  <a:latin typeface="Aptos" panose="020B0004020202020204" pitchFamily="34" charset="0"/>
                  <a:ea typeface="Times New Roman" panose="02020603050405020304" pitchFamily="18" charset="0"/>
                </a:rPr>
                <a:t> D</a:t>
              </a:r>
              <a:r>
                <a:rPr lang="en-US" sz="4400" b="1" kern="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onations</a:t>
              </a:r>
              <a:endParaRPr lang="en-US" sz="4400" b="1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BBA1D95-1500-0152-62C8-C8B6E11F30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256435"/>
              </p:ext>
            </p:extLst>
          </p:nvPr>
        </p:nvGraphicFramePr>
        <p:xfrm>
          <a:off x="4304722" y="2790534"/>
          <a:ext cx="6753359" cy="2317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5748">
                  <a:extLst>
                    <a:ext uri="{9D8B030D-6E8A-4147-A177-3AD203B41FA5}">
                      <a16:colId xmlns:a16="http://schemas.microsoft.com/office/drawing/2014/main" val="1202636529"/>
                    </a:ext>
                  </a:extLst>
                </a:gridCol>
                <a:gridCol w="2647611">
                  <a:extLst>
                    <a:ext uri="{9D8B030D-6E8A-4147-A177-3AD203B41FA5}">
                      <a16:colId xmlns:a16="http://schemas.microsoft.com/office/drawing/2014/main" val="2446510727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>
                          <a:effectLst/>
                        </a:rPr>
                        <a:t>Mushtaq Rajpar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$500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9281675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>
                          <a:effectLst/>
                        </a:rPr>
                        <a:t>Sammi Memon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$300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276810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 dirty="0">
                          <a:effectLst/>
                        </a:rPr>
                        <a:t>Sarfraz Memon   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03617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 dirty="0" err="1">
                          <a:effectLst/>
                        </a:rPr>
                        <a:t>Shahmir</a:t>
                      </a:r>
                      <a:r>
                        <a:rPr lang="en-US" sz="3000" u="none" strike="noStrike" dirty="0">
                          <a:effectLst/>
                        </a:rPr>
                        <a:t> Halepoto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130119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u="none" strike="noStrike">
                          <a:effectLst/>
                        </a:rPr>
                        <a:t>Zahid Shaikh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u="none" strike="noStrike" dirty="0">
                          <a:effectLst/>
                        </a:rPr>
                        <a:t>$500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0208947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342D801-889A-3667-35D2-F0759D9C2DF1}"/>
              </a:ext>
            </a:extLst>
          </p:cNvPr>
          <p:cNvSpPr txBox="1"/>
          <p:nvPr/>
        </p:nvSpPr>
        <p:spPr>
          <a:xfrm>
            <a:off x="560230" y="2790534"/>
            <a:ext cx="3665649" cy="2545505"/>
          </a:xfrm>
          <a:prstGeom prst="rect">
            <a:avLst/>
          </a:prstGeom>
          <a:noFill/>
          <a:ln w="25400" cmpd="sng"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ANMOL Program is Profoundly Thankful to The Donors for Changing Lives of Many Sindhis</a:t>
            </a:r>
          </a:p>
        </p:txBody>
      </p:sp>
    </p:spTree>
    <p:extLst>
      <p:ext uri="{BB962C8B-B14F-4D97-AF65-F5344CB8AC3E}">
        <p14:creationId xmlns:p14="http://schemas.microsoft.com/office/powerpoint/2010/main" val="4112501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B3CDC8-0547-6F01-68D7-D8045C1AF0A3}"/>
              </a:ext>
            </a:extLst>
          </p:cNvPr>
          <p:cNvGrpSpPr/>
          <p:nvPr/>
        </p:nvGrpSpPr>
        <p:grpSpPr>
          <a:xfrm>
            <a:off x="902208" y="1717955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1CF0B67-20BE-A60D-D295-50BBA2C95886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400" b="1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18BF82A3-3D4A-596D-6130-FDB21D87AECA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4400" b="1" kern="0" dirty="0">
                  <a:solidFill>
                    <a:srgbClr val="FF0000"/>
                  </a:solidFill>
                  <a:ea typeface="Times New Roman" panose="02020603050405020304" pitchFamily="18" charset="0"/>
                </a:rPr>
                <a:t>2024</a:t>
              </a:r>
              <a:r>
                <a:rPr lang="en-US" sz="4400" b="1" kern="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 D</a:t>
              </a:r>
              <a:r>
                <a:rPr lang="en-US" sz="4400" b="1" kern="0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onations</a:t>
              </a:r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550C165-6E02-E822-7160-76D9B5E9A3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114063"/>
              </p:ext>
            </p:extLst>
          </p:nvPr>
        </p:nvGraphicFramePr>
        <p:xfrm>
          <a:off x="4629955" y="2220875"/>
          <a:ext cx="6613301" cy="370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91220">
                  <a:extLst>
                    <a:ext uri="{9D8B030D-6E8A-4147-A177-3AD203B41FA5}">
                      <a16:colId xmlns:a16="http://schemas.microsoft.com/office/drawing/2014/main" val="587942508"/>
                    </a:ext>
                  </a:extLst>
                </a:gridCol>
                <a:gridCol w="2822081">
                  <a:extLst>
                    <a:ext uri="{9D8B030D-6E8A-4147-A177-3AD203B41FA5}">
                      <a16:colId xmlns:a16="http://schemas.microsoft.com/office/drawing/2014/main" val="255096468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Aijaz Turk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6335908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Asghar Pathan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$200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568478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Dr Khalid Memon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 dirty="0">
                          <a:effectLst/>
                        </a:rPr>
                        <a:t>$500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991656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 dirty="0">
                          <a:effectLst/>
                        </a:rPr>
                        <a:t>Dr Maqbool Halepoto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3735076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 dirty="0">
                          <a:effectLst/>
                        </a:rPr>
                        <a:t>Farnaz Halepota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438232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Habib Bhutto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$200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0715977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Hasnain Shaikh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4178513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 dirty="0">
                          <a:effectLst/>
                        </a:rPr>
                        <a:t>Iqbal Tareen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 dirty="0">
                          <a:effectLst/>
                        </a:rPr>
                        <a:t>$200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1889109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BDF71F9-28DD-4B52-49CA-54AB7AABD339}"/>
              </a:ext>
            </a:extLst>
          </p:cNvPr>
          <p:cNvSpPr txBox="1"/>
          <p:nvPr/>
        </p:nvSpPr>
        <p:spPr>
          <a:xfrm>
            <a:off x="843566" y="2453308"/>
            <a:ext cx="3592668" cy="2545505"/>
          </a:xfrm>
          <a:prstGeom prst="rect">
            <a:avLst/>
          </a:prstGeom>
          <a:noFill/>
          <a:ln w="25400" cmpd="sng"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ANMOL Program is Profoundly Thankful to The Donors for Changing Lives of Many Sindhis</a:t>
            </a:r>
          </a:p>
        </p:txBody>
      </p:sp>
    </p:spTree>
    <p:extLst>
      <p:ext uri="{BB962C8B-B14F-4D97-AF65-F5344CB8AC3E}">
        <p14:creationId xmlns:p14="http://schemas.microsoft.com/office/powerpoint/2010/main" val="2224988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B3CDC8-0547-6F01-68D7-D8045C1AF0A3}"/>
              </a:ext>
            </a:extLst>
          </p:cNvPr>
          <p:cNvGrpSpPr/>
          <p:nvPr/>
        </p:nvGrpSpPr>
        <p:grpSpPr>
          <a:xfrm>
            <a:off x="902208" y="1790565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1CF0B67-20BE-A60D-D295-50BBA2C95886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400" b="1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18BF82A3-3D4A-596D-6130-FDB21D87AECA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4400" b="1" kern="0" dirty="0">
                  <a:solidFill>
                    <a:srgbClr val="FF0000"/>
                  </a:solidFill>
                  <a:ea typeface="Times New Roman" panose="02020603050405020304" pitchFamily="18" charset="0"/>
                </a:rPr>
                <a:t>2024</a:t>
              </a:r>
              <a:r>
                <a:rPr lang="en-US" sz="4400" b="1" kern="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 D</a:t>
              </a:r>
              <a:r>
                <a:rPr lang="en-US" sz="4400" b="1" kern="0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onations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95F1A87-70C4-3625-FF63-35279ED45535}"/>
              </a:ext>
            </a:extLst>
          </p:cNvPr>
          <p:cNvSpPr txBox="1"/>
          <p:nvPr/>
        </p:nvSpPr>
        <p:spPr>
          <a:xfrm>
            <a:off x="856445" y="2491945"/>
            <a:ext cx="3579789" cy="2545505"/>
          </a:xfrm>
          <a:prstGeom prst="rect">
            <a:avLst/>
          </a:prstGeom>
          <a:noFill/>
          <a:ln w="25400" cmpd="sng"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ANMOL Program is Profoundly Thankful to The Donors for Changing Lives of Many Sindhis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BEADC6E-F43C-3357-DA14-EF15AC585B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389116"/>
              </p:ext>
            </p:extLst>
          </p:nvPr>
        </p:nvGraphicFramePr>
        <p:xfrm>
          <a:off x="4539803" y="2293485"/>
          <a:ext cx="6749989" cy="370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1984">
                  <a:extLst>
                    <a:ext uri="{9D8B030D-6E8A-4147-A177-3AD203B41FA5}">
                      <a16:colId xmlns:a16="http://schemas.microsoft.com/office/drawing/2014/main" val="4187546438"/>
                    </a:ext>
                  </a:extLst>
                </a:gridCol>
                <a:gridCol w="2798005">
                  <a:extLst>
                    <a:ext uri="{9D8B030D-6E8A-4147-A177-3AD203B41FA5}">
                      <a16:colId xmlns:a16="http://schemas.microsoft.com/office/drawing/2014/main" val="2146092716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Jabbar Siddiqi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$100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1129326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 dirty="0">
                          <a:effectLst/>
                        </a:rPr>
                        <a:t>Jamil </a:t>
                      </a:r>
                      <a:r>
                        <a:rPr lang="en-US" sz="3000" u="none" strike="noStrike" dirty="0" err="1">
                          <a:effectLst/>
                        </a:rPr>
                        <a:t>Daudi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$500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626089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 dirty="0">
                          <a:effectLst/>
                        </a:rPr>
                        <a:t>Kamran Memon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$2,000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8876116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 dirty="0">
                          <a:effectLst/>
                        </a:rPr>
                        <a:t>Mansoor </a:t>
                      </a:r>
                      <a:r>
                        <a:rPr lang="en-US" sz="3000" u="none" strike="noStrike" dirty="0" err="1">
                          <a:effectLst/>
                        </a:rPr>
                        <a:t>Qurashi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$100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818668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Mazhar Lakho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$500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047792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Mithal Vikkasi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500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3288288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Sani Panhwar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$1,000 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4129224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Sarfraz Memon   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 dirty="0">
                          <a:effectLst/>
                        </a:rPr>
                        <a:t>$1,000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16910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772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B3CDC8-0547-6F01-68D7-D8045C1AF0A3}"/>
              </a:ext>
            </a:extLst>
          </p:cNvPr>
          <p:cNvGrpSpPr/>
          <p:nvPr/>
        </p:nvGrpSpPr>
        <p:grpSpPr>
          <a:xfrm>
            <a:off x="844253" y="1989025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1CF0B67-20BE-A60D-D295-50BBA2C95886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400" b="1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18BF82A3-3D4A-596D-6130-FDB21D87AECA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4400" b="1" kern="0" dirty="0">
                  <a:solidFill>
                    <a:srgbClr val="FF0000"/>
                  </a:solidFill>
                  <a:ea typeface="Times New Roman" panose="02020603050405020304" pitchFamily="18" charset="0"/>
                </a:rPr>
                <a:t>2024</a:t>
              </a:r>
              <a:r>
                <a:rPr lang="en-US" sz="4400" b="1" kern="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 D</a:t>
              </a:r>
              <a:r>
                <a:rPr lang="en-US" sz="4400" b="1" kern="0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onations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95F1A87-70C4-3625-FF63-35279ED45535}"/>
              </a:ext>
            </a:extLst>
          </p:cNvPr>
          <p:cNvSpPr txBox="1"/>
          <p:nvPr/>
        </p:nvSpPr>
        <p:spPr>
          <a:xfrm>
            <a:off x="727656" y="2730204"/>
            <a:ext cx="3721457" cy="2545505"/>
          </a:xfrm>
          <a:prstGeom prst="rect">
            <a:avLst/>
          </a:prstGeom>
          <a:noFill/>
          <a:ln w="25400" cmpd="sng"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ANMOL Program is Profoundly Thankful to The Donors for Changing Lives of Many Sindhis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953F05-8430-AD54-A8EC-1402F44F0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60352"/>
              </p:ext>
            </p:extLst>
          </p:nvPr>
        </p:nvGraphicFramePr>
        <p:xfrm>
          <a:off x="4552683" y="3168203"/>
          <a:ext cx="6737110" cy="927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6218">
                  <a:extLst>
                    <a:ext uri="{9D8B030D-6E8A-4147-A177-3AD203B41FA5}">
                      <a16:colId xmlns:a16="http://schemas.microsoft.com/office/drawing/2014/main" val="2190705430"/>
                    </a:ext>
                  </a:extLst>
                </a:gridCol>
                <a:gridCol w="3228587">
                  <a:extLst>
                    <a:ext uri="{9D8B030D-6E8A-4147-A177-3AD203B41FA5}">
                      <a16:colId xmlns:a16="http://schemas.microsoft.com/office/drawing/2014/main" val="1259799251"/>
                    </a:ext>
                  </a:extLst>
                </a:gridCol>
                <a:gridCol w="2362305">
                  <a:extLst>
                    <a:ext uri="{9D8B030D-6E8A-4147-A177-3AD203B41FA5}">
                      <a16:colId xmlns:a16="http://schemas.microsoft.com/office/drawing/2014/main" val="66660338"/>
                    </a:ext>
                  </a:extLst>
                </a:gridCol>
              </a:tblGrid>
              <a:tr h="3365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 dirty="0">
                          <a:effectLst/>
                        </a:rPr>
                        <a:t>2024 Total Donations </a:t>
                      </a:r>
                      <a:r>
                        <a:rPr lang="en-US" sz="3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USD</a:t>
                      </a:r>
                      <a:endParaRPr lang="en-US" sz="30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>
                          <a:effectLst/>
                        </a:rPr>
                        <a:t>$13,100 </a:t>
                      </a:r>
                      <a:endParaRPr lang="en-US" sz="3000" b="1" i="0" u="none" strike="noStrike">
                        <a:solidFill>
                          <a:srgbClr val="3C7D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3444500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>
                          <a:effectLst/>
                        </a:rPr>
                        <a:t>2024</a:t>
                      </a:r>
                      <a:endParaRPr lang="en-US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000" u="none" strike="noStrike" dirty="0">
                          <a:effectLst/>
                        </a:rPr>
                        <a:t>Shafqat Memon </a:t>
                      </a:r>
                      <a:r>
                        <a:rPr lang="en-US" sz="3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PkR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u="none" strike="noStrike" dirty="0">
                          <a:effectLst/>
                        </a:rPr>
                        <a:t>300,000</a:t>
                      </a:r>
                      <a:endParaRPr lang="en-US" sz="3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13626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266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B3CDC8-0547-6F01-68D7-D8045C1AF0A3}"/>
              </a:ext>
            </a:extLst>
          </p:cNvPr>
          <p:cNvGrpSpPr/>
          <p:nvPr/>
        </p:nvGrpSpPr>
        <p:grpSpPr>
          <a:xfrm>
            <a:off x="844253" y="1989025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1CF0B67-20BE-A60D-D295-50BBA2C95886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400" b="1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18BF82A3-3D4A-596D-6130-FDB21D87AECA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4400" b="1" kern="0" dirty="0">
                  <a:solidFill>
                    <a:srgbClr val="FF0000"/>
                  </a:solidFill>
                  <a:ea typeface="Times New Roman" panose="02020603050405020304" pitchFamily="18" charset="0"/>
                </a:rPr>
                <a:t>2025</a:t>
              </a:r>
              <a:r>
                <a:rPr lang="en-US" sz="4400" b="1" kern="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 D</a:t>
              </a:r>
              <a:r>
                <a:rPr lang="en-US" sz="4400" b="1" kern="0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onations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95F1A87-70C4-3625-FF63-35279ED45535}"/>
              </a:ext>
            </a:extLst>
          </p:cNvPr>
          <p:cNvSpPr txBox="1"/>
          <p:nvPr/>
        </p:nvSpPr>
        <p:spPr>
          <a:xfrm>
            <a:off x="727656" y="2730204"/>
            <a:ext cx="3721457" cy="2545505"/>
          </a:xfrm>
          <a:prstGeom prst="rect">
            <a:avLst/>
          </a:prstGeom>
          <a:noFill/>
          <a:ln w="25400" cmpd="sng"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ANMOL Program is Profoundly Thankful to The Donors for Changing Lives of Many Sindhis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F51A552-C842-C5C7-F895-CED04AB63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31973"/>
              </p:ext>
            </p:extLst>
          </p:nvPr>
        </p:nvGraphicFramePr>
        <p:xfrm>
          <a:off x="4551903" y="2863781"/>
          <a:ext cx="6679933" cy="2165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8779">
                  <a:extLst>
                    <a:ext uri="{9D8B030D-6E8A-4147-A177-3AD203B41FA5}">
                      <a16:colId xmlns:a16="http://schemas.microsoft.com/office/drawing/2014/main" val="4031959637"/>
                    </a:ext>
                  </a:extLst>
                </a:gridCol>
                <a:gridCol w="3865192">
                  <a:extLst>
                    <a:ext uri="{9D8B030D-6E8A-4147-A177-3AD203B41FA5}">
                      <a16:colId xmlns:a16="http://schemas.microsoft.com/office/drawing/2014/main" val="2429024948"/>
                    </a:ext>
                  </a:extLst>
                </a:gridCol>
                <a:gridCol w="1075962">
                  <a:extLst>
                    <a:ext uri="{9D8B030D-6E8A-4147-A177-3AD203B41FA5}">
                      <a16:colId xmlns:a16="http://schemas.microsoft.com/office/drawing/2014/main" val="2596810912"/>
                    </a:ext>
                  </a:extLst>
                </a:gridCol>
              </a:tblGrid>
              <a:tr h="18415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</a:rPr>
                        <a:t>2025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Awais Panhwar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</a:rPr>
                        <a:t>$500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42666610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Dr Maqbool Halepoto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</a:rPr>
                        <a:t>$1,000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9439598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Razia Memon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</a:rPr>
                        <a:t>$2,000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31975852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Sarfraz Memon  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</a:rPr>
                        <a:t>$1,000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52947733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Jamil Daudi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</a:rPr>
                        <a:t>$500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0372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286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B3CDC8-0547-6F01-68D7-D8045C1AF0A3}"/>
              </a:ext>
            </a:extLst>
          </p:cNvPr>
          <p:cNvGrpSpPr/>
          <p:nvPr/>
        </p:nvGrpSpPr>
        <p:grpSpPr>
          <a:xfrm>
            <a:off x="844253" y="1989025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1CF0B67-20BE-A60D-D295-50BBA2C95886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400" b="1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18BF82A3-3D4A-596D-6130-FDB21D87AECA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4400" b="1" kern="0" dirty="0">
                  <a:solidFill>
                    <a:srgbClr val="FF0000"/>
                  </a:solidFill>
                  <a:ea typeface="Times New Roman" panose="02020603050405020304" pitchFamily="18" charset="0"/>
                </a:rPr>
                <a:t>2025</a:t>
              </a:r>
              <a:r>
                <a:rPr lang="en-US" sz="4400" b="1" kern="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 D</a:t>
              </a:r>
              <a:r>
                <a:rPr lang="en-US" sz="4400" b="1" kern="0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onations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95F1A87-70C4-3625-FF63-35279ED45535}"/>
              </a:ext>
            </a:extLst>
          </p:cNvPr>
          <p:cNvSpPr txBox="1"/>
          <p:nvPr/>
        </p:nvSpPr>
        <p:spPr>
          <a:xfrm>
            <a:off x="1051823" y="2730204"/>
            <a:ext cx="10088354" cy="1603965"/>
          </a:xfrm>
          <a:prstGeom prst="rect">
            <a:avLst/>
          </a:prstGeom>
          <a:noFill/>
          <a:ln w="25400" cmpd="sng">
            <a:solidFill>
              <a:srgbClr val="3333FF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What happened to my hard-earned money I donated to the ANMOL Program?</a:t>
            </a:r>
          </a:p>
        </p:txBody>
      </p:sp>
    </p:spTree>
    <p:extLst>
      <p:ext uri="{BB962C8B-B14F-4D97-AF65-F5344CB8AC3E}">
        <p14:creationId xmlns:p14="http://schemas.microsoft.com/office/powerpoint/2010/main" val="2352792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39F5BF8-4CF3-2C7A-D5CB-4AC8797BE2D3}"/>
              </a:ext>
            </a:extLst>
          </p:cNvPr>
          <p:cNvGrpSpPr/>
          <p:nvPr/>
        </p:nvGrpSpPr>
        <p:grpSpPr>
          <a:xfrm>
            <a:off x="902208" y="1621904"/>
            <a:ext cx="10387584" cy="502920"/>
            <a:chOff x="902208" y="1763571"/>
            <a:chExt cx="10387584" cy="50292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821E4D6F-9A2E-51E0-527D-208D3AE84696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7F2726AE-2AB0-DAB7-0863-EE71446FF733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Aptos" panose="020B0004020202020204" pitchFamily="34" charset="0"/>
                </a:rPr>
                <a:t>Current </a:t>
              </a:r>
              <a:r>
                <a:rPr lang="en-US" sz="3200" kern="0" dirty="0">
                  <a:solidFill>
                    <a:schemeClr val="bg1"/>
                  </a:solidFill>
                  <a:effectLst/>
                </a:rPr>
                <a:t>SANA-ANMOL BUSINESS LOANS-August 2025</a:t>
              </a:r>
              <a:endParaRPr lang="en-US" sz="32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34D635F-8F1E-98BF-EF18-954345A84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173949"/>
              </p:ext>
            </p:extLst>
          </p:nvPr>
        </p:nvGraphicFramePr>
        <p:xfrm>
          <a:off x="990859" y="2153054"/>
          <a:ext cx="10709598" cy="43708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4008">
                  <a:extLst>
                    <a:ext uri="{9D8B030D-6E8A-4147-A177-3AD203B41FA5}">
                      <a16:colId xmlns:a16="http://schemas.microsoft.com/office/drawing/2014/main" val="344602813"/>
                    </a:ext>
                  </a:extLst>
                </a:gridCol>
                <a:gridCol w="857802">
                  <a:extLst>
                    <a:ext uri="{9D8B030D-6E8A-4147-A177-3AD203B41FA5}">
                      <a16:colId xmlns:a16="http://schemas.microsoft.com/office/drawing/2014/main" val="4069465744"/>
                    </a:ext>
                  </a:extLst>
                </a:gridCol>
                <a:gridCol w="2580117">
                  <a:extLst>
                    <a:ext uri="{9D8B030D-6E8A-4147-A177-3AD203B41FA5}">
                      <a16:colId xmlns:a16="http://schemas.microsoft.com/office/drawing/2014/main" val="4263054392"/>
                    </a:ext>
                  </a:extLst>
                </a:gridCol>
                <a:gridCol w="1738243">
                  <a:extLst>
                    <a:ext uri="{9D8B030D-6E8A-4147-A177-3AD203B41FA5}">
                      <a16:colId xmlns:a16="http://schemas.microsoft.com/office/drawing/2014/main" val="1010821889"/>
                    </a:ext>
                  </a:extLst>
                </a:gridCol>
                <a:gridCol w="4519428">
                  <a:extLst>
                    <a:ext uri="{9D8B030D-6E8A-4147-A177-3AD203B41FA5}">
                      <a16:colId xmlns:a16="http://schemas.microsoft.com/office/drawing/2014/main" val="3506563192"/>
                    </a:ext>
                  </a:extLst>
                </a:gridCol>
              </a:tblGrid>
              <a:tr h="63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solidFill>
                            <a:srgbClr val="FF0000"/>
                          </a:solidFill>
                          <a:effectLst/>
                        </a:rPr>
                        <a:t>ID</a:t>
                      </a:r>
                      <a:endParaRPr lang="en-US" sz="2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>
                          <a:effectLst/>
                        </a:rPr>
                        <a:t>Year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>
                          <a:effectLst/>
                        </a:rPr>
                        <a:t>Loan Recipient Name Abbreviation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>
                          <a:effectLst/>
                        </a:rPr>
                        <a:t>Loan Amount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>
                          <a:effectLst/>
                        </a:rPr>
                        <a:t>Purpose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14748495"/>
                  </a:ext>
                </a:extLst>
              </a:tr>
              <a:tr h="3060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FF0000"/>
                          </a:solidFill>
                          <a:effectLst/>
                        </a:rPr>
                        <a:t>B01</a:t>
                      </a:r>
                      <a:endParaRPr lang="en-US" sz="2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2023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Mr. MS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40,000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Purchase a passenger Chnchi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847331199"/>
                  </a:ext>
                </a:extLst>
              </a:tr>
              <a:tr h="3060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FF0000"/>
                          </a:solidFill>
                          <a:effectLst/>
                        </a:rPr>
                        <a:t>B02</a:t>
                      </a:r>
                      <a:endParaRPr lang="en-US" sz="2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2024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Mr. MAK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1,500,000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Purchase a Taxi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81872701"/>
                  </a:ext>
                </a:extLst>
              </a:tr>
              <a:tr h="4217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FF0000"/>
                          </a:solidFill>
                          <a:effectLst/>
                        </a:rPr>
                        <a:t>B03</a:t>
                      </a:r>
                      <a:endParaRPr lang="en-US" sz="2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2024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Mr. KR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200,000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</a:rPr>
                        <a:t>Clothing business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490136924"/>
                  </a:ext>
                </a:extLst>
              </a:tr>
              <a:tr h="3060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FF0000"/>
                          </a:solidFill>
                          <a:effectLst/>
                        </a:rPr>
                        <a:t>B04</a:t>
                      </a:r>
                      <a:endParaRPr lang="en-US" sz="2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2024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Ms. HBA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500,000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</a:rPr>
                        <a:t>Open a beauty parlor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864855758"/>
                  </a:ext>
                </a:extLst>
              </a:tr>
              <a:tr h="3060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FF0000"/>
                          </a:solidFill>
                          <a:effectLst/>
                        </a:rPr>
                        <a:t>B05</a:t>
                      </a:r>
                      <a:endParaRPr lang="en-US" sz="2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2024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Ms. SS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500,000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</a:rPr>
                        <a:t>Open a beauty parlor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312033623"/>
                  </a:ext>
                </a:extLst>
              </a:tr>
              <a:tr h="3060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FF0000"/>
                          </a:solidFill>
                          <a:effectLst/>
                        </a:rPr>
                        <a:t>B06</a:t>
                      </a:r>
                      <a:endParaRPr lang="en-US" sz="2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2024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Ms. SB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50,000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Commercial Sewing Machine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4052940132"/>
                  </a:ext>
                </a:extLst>
              </a:tr>
              <a:tr h="3060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B07</a:t>
                      </a:r>
                      <a:endParaRPr lang="en-US" sz="2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2024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Mr. MKB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220,000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Purchase a Loader Chnchi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159979880"/>
                  </a:ext>
                </a:extLst>
              </a:tr>
              <a:tr h="3060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solidFill>
                            <a:srgbClr val="FF0000"/>
                          </a:solidFill>
                          <a:effectLst/>
                        </a:rPr>
                        <a:t>B08</a:t>
                      </a:r>
                      <a:endParaRPr lang="en-US" sz="2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2024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Mr. AAS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300,000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>
                          <a:effectLst/>
                        </a:rPr>
                        <a:t>Commercial Sewing Machine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349522709"/>
                  </a:ext>
                </a:extLst>
              </a:tr>
              <a:tr h="606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B09</a:t>
                      </a:r>
                      <a:endParaRPr lang="en-US" sz="2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2024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</a:rPr>
                        <a:t>Mr. JM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400,000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</a:rPr>
                        <a:t>Inventory for the medical store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208695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651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E95585-5DE1-9914-E9E4-CBD146D795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410334"/>
              </p:ext>
            </p:extLst>
          </p:nvPr>
        </p:nvGraphicFramePr>
        <p:xfrm>
          <a:off x="152400" y="2223888"/>
          <a:ext cx="11887199" cy="40008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5294">
                  <a:extLst>
                    <a:ext uri="{9D8B030D-6E8A-4147-A177-3AD203B41FA5}">
                      <a16:colId xmlns:a16="http://schemas.microsoft.com/office/drawing/2014/main" val="1668377950"/>
                    </a:ext>
                  </a:extLst>
                </a:gridCol>
                <a:gridCol w="1135294">
                  <a:extLst>
                    <a:ext uri="{9D8B030D-6E8A-4147-A177-3AD203B41FA5}">
                      <a16:colId xmlns:a16="http://schemas.microsoft.com/office/drawing/2014/main" val="712892513"/>
                    </a:ext>
                  </a:extLst>
                </a:gridCol>
                <a:gridCol w="2871628">
                  <a:extLst>
                    <a:ext uri="{9D8B030D-6E8A-4147-A177-3AD203B41FA5}">
                      <a16:colId xmlns:a16="http://schemas.microsoft.com/office/drawing/2014/main" val="2048016916"/>
                    </a:ext>
                  </a:extLst>
                </a:gridCol>
                <a:gridCol w="2559978">
                  <a:extLst>
                    <a:ext uri="{9D8B030D-6E8A-4147-A177-3AD203B41FA5}">
                      <a16:colId xmlns:a16="http://schemas.microsoft.com/office/drawing/2014/main" val="1441689368"/>
                    </a:ext>
                  </a:extLst>
                </a:gridCol>
                <a:gridCol w="4185005">
                  <a:extLst>
                    <a:ext uri="{9D8B030D-6E8A-4147-A177-3AD203B41FA5}">
                      <a16:colId xmlns:a16="http://schemas.microsoft.com/office/drawing/2014/main" val="1983278105"/>
                    </a:ext>
                  </a:extLst>
                </a:gridCol>
              </a:tblGrid>
              <a:tr h="857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ID</a:t>
                      </a:r>
                      <a:endParaRPr lang="en-US" sz="2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Year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</a:rPr>
                        <a:t>Loan Recipient Name Abbreviation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Loan Amount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</a:rPr>
                        <a:t>Purpose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47744833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B10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Mr. FAM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500,000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Open motors cycle repair shop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437505874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B11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2024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Mr. SA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500,000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Complete construction of a school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35285700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B12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Ms. RB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245,000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Purchase a Cow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183066214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B13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Ms. KL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280,000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 dirty="0">
                          <a:effectLst/>
                        </a:rPr>
                        <a:t>Purchase a Cow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638257963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B14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Ms. BA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1,000,000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Open a home based clothing store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788912856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B15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2024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 dirty="0">
                          <a:effectLst/>
                        </a:rPr>
                        <a:t>Mr. MK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180,000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Loader Rikshaw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840163674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B16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Mr. SH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150,000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Expand decoration business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002077338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B17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Ms. SWA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1,000,000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Start fertilizer production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35153665"/>
                  </a:ext>
                </a:extLst>
              </a:tr>
              <a:tr h="349285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B18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Ms. PK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100,000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Samosa Shop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52534542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88C21A8F-79D3-3DB2-E71E-B7F87198A5F5}"/>
              </a:ext>
            </a:extLst>
          </p:cNvPr>
          <p:cNvGrpSpPr/>
          <p:nvPr/>
        </p:nvGrpSpPr>
        <p:grpSpPr>
          <a:xfrm>
            <a:off x="902208" y="1692738"/>
            <a:ext cx="10387584" cy="502920"/>
            <a:chOff x="902208" y="1763571"/>
            <a:chExt cx="10387584" cy="5029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92BF20F-01E9-67FA-65EF-2566BACAF913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96B5233-2C7E-8CF2-DDC2-29F4753C92DB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Aptos" panose="020B0004020202020204" pitchFamily="34" charset="0"/>
                </a:rPr>
                <a:t>Current </a:t>
              </a:r>
              <a:r>
                <a:rPr lang="en-US" sz="3200" kern="0" dirty="0">
                  <a:solidFill>
                    <a:schemeClr val="bg1"/>
                  </a:solidFill>
                  <a:effectLst/>
                </a:rPr>
                <a:t>SANA-ANMOL BUSINESS LOANS-August 2025</a:t>
              </a:r>
              <a:endParaRPr lang="en-US" sz="32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51430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C21A8F-79D3-3DB2-E71E-B7F87198A5F5}"/>
              </a:ext>
            </a:extLst>
          </p:cNvPr>
          <p:cNvGrpSpPr/>
          <p:nvPr/>
        </p:nvGrpSpPr>
        <p:grpSpPr>
          <a:xfrm>
            <a:off x="902208" y="1692738"/>
            <a:ext cx="10387584" cy="502920"/>
            <a:chOff x="902208" y="1763571"/>
            <a:chExt cx="10387584" cy="5029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92BF20F-01E9-67FA-65EF-2566BACAF913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96B5233-2C7E-8CF2-DDC2-29F4753C92DB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Aptos" panose="020B0004020202020204" pitchFamily="34" charset="0"/>
                </a:rPr>
                <a:t>Current </a:t>
              </a:r>
              <a:r>
                <a:rPr lang="en-US" sz="3200" kern="0" dirty="0">
                  <a:solidFill>
                    <a:schemeClr val="bg1"/>
                  </a:solidFill>
                  <a:effectLst/>
                </a:rPr>
                <a:t>SANA-ANMOL BUSINESS LOANS-August 2025</a:t>
              </a:r>
              <a:endParaRPr lang="en-US" sz="32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812B5A9-4D40-E481-97A8-C76B3210D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932565"/>
              </p:ext>
            </p:extLst>
          </p:nvPr>
        </p:nvGraphicFramePr>
        <p:xfrm>
          <a:off x="488139" y="2291709"/>
          <a:ext cx="11553607" cy="39159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6958">
                  <a:extLst>
                    <a:ext uri="{9D8B030D-6E8A-4147-A177-3AD203B41FA5}">
                      <a16:colId xmlns:a16="http://schemas.microsoft.com/office/drawing/2014/main" val="1330382638"/>
                    </a:ext>
                  </a:extLst>
                </a:gridCol>
                <a:gridCol w="1106958">
                  <a:extLst>
                    <a:ext uri="{9D8B030D-6E8A-4147-A177-3AD203B41FA5}">
                      <a16:colId xmlns:a16="http://schemas.microsoft.com/office/drawing/2014/main" val="682767500"/>
                    </a:ext>
                  </a:extLst>
                </a:gridCol>
                <a:gridCol w="2799953">
                  <a:extLst>
                    <a:ext uri="{9D8B030D-6E8A-4147-A177-3AD203B41FA5}">
                      <a16:colId xmlns:a16="http://schemas.microsoft.com/office/drawing/2014/main" val="1747139363"/>
                    </a:ext>
                  </a:extLst>
                </a:gridCol>
                <a:gridCol w="2496082">
                  <a:extLst>
                    <a:ext uri="{9D8B030D-6E8A-4147-A177-3AD203B41FA5}">
                      <a16:colId xmlns:a16="http://schemas.microsoft.com/office/drawing/2014/main" val="1856072124"/>
                    </a:ext>
                  </a:extLst>
                </a:gridCol>
                <a:gridCol w="4043656">
                  <a:extLst>
                    <a:ext uri="{9D8B030D-6E8A-4147-A177-3AD203B41FA5}">
                      <a16:colId xmlns:a16="http://schemas.microsoft.com/office/drawing/2014/main" val="4092335856"/>
                    </a:ext>
                  </a:extLst>
                </a:gridCol>
              </a:tblGrid>
              <a:tr h="7767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ID</a:t>
                      </a:r>
                      <a:endParaRPr lang="en-US" sz="2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</a:rPr>
                        <a:t>Year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Loan Recipient Name Abbreviation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Loan Amount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</a:rPr>
                        <a:t>Purpose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9700183"/>
                  </a:ext>
                </a:extLst>
              </a:tr>
              <a:tr h="392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B19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Ms. AM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Start a tailoring Shop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21410648"/>
                  </a:ext>
                </a:extLst>
              </a:tr>
              <a:tr h="392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B20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Mr. WA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Purchase a Loader Chinchi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42139462"/>
                  </a:ext>
                </a:extLst>
              </a:tr>
              <a:tr h="392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B21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Mr. NK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400,000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Start a Garment &amp; Cloth Shop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77109243"/>
                  </a:ext>
                </a:extLst>
              </a:tr>
              <a:tr h="392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B22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2025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Ms. FB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300,000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Purchase a Cow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717637821"/>
                  </a:ext>
                </a:extLst>
              </a:tr>
              <a:tr h="392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B23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2025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Ms. HBA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300,000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Purchase a Cow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215641159"/>
                  </a:ext>
                </a:extLst>
              </a:tr>
              <a:tr h="392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B24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2025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Mr. MA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320,000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Purchase a passenger Chnchi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790694319"/>
                  </a:ext>
                </a:extLst>
              </a:tr>
              <a:tr h="392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B25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2025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Mr. MAB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500,000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Purchasing fertilizer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12644845"/>
                  </a:ext>
                </a:extLst>
              </a:tr>
              <a:tr h="3923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B26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2025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Mr. ZA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300,000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 dirty="0">
                          <a:effectLst/>
                        </a:rPr>
                        <a:t>Purchasing fertilizer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42431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227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C21A8F-79D3-3DB2-E71E-B7F87198A5F5}"/>
              </a:ext>
            </a:extLst>
          </p:cNvPr>
          <p:cNvGrpSpPr/>
          <p:nvPr/>
        </p:nvGrpSpPr>
        <p:grpSpPr>
          <a:xfrm>
            <a:off x="902208" y="1692738"/>
            <a:ext cx="10387584" cy="502920"/>
            <a:chOff x="902208" y="1763571"/>
            <a:chExt cx="10387584" cy="5029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92BF20F-01E9-67FA-65EF-2566BACAF913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96B5233-2C7E-8CF2-DDC2-29F4753C92DB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Aptos" panose="020B0004020202020204" pitchFamily="34" charset="0"/>
                </a:rPr>
                <a:t>Current </a:t>
              </a:r>
              <a:r>
                <a:rPr lang="en-US" sz="3200" kern="0" dirty="0">
                  <a:solidFill>
                    <a:schemeClr val="bg1"/>
                  </a:solidFill>
                  <a:effectLst/>
                </a:rPr>
                <a:t>SANA-ANMOL Education Loans-August 2025</a:t>
              </a:r>
              <a:endParaRPr lang="en-US" sz="32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1C08A60-55EC-AB2D-C9E7-69388DA09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138950"/>
              </p:ext>
            </p:extLst>
          </p:nvPr>
        </p:nvGraphicFramePr>
        <p:xfrm>
          <a:off x="279592" y="2291709"/>
          <a:ext cx="11632817" cy="39195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5357">
                  <a:extLst>
                    <a:ext uri="{9D8B030D-6E8A-4147-A177-3AD203B41FA5}">
                      <a16:colId xmlns:a16="http://schemas.microsoft.com/office/drawing/2014/main" val="1994797224"/>
                    </a:ext>
                  </a:extLst>
                </a:gridCol>
                <a:gridCol w="882203">
                  <a:extLst>
                    <a:ext uri="{9D8B030D-6E8A-4147-A177-3AD203B41FA5}">
                      <a16:colId xmlns:a16="http://schemas.microsoft.com/office/drawing/2014/main" val="4126039488"/>
                    </a:ext>
                  </a:extLst>
                </a:gridCol>
                <a:gridCol w="2453425">
                  <a:extLst>
                    <a:ext uri="{9D8B030D-6E8A-4147-A177-3AD203B41FA5}">
                      <a16:colId xmlns:a16="http://schemas.microsoft.com/office/drawing/2014/main" val="3364820693"/>
                    </a:ext>
                  </a:extLst>
                </a:gridCol>
                <a:gridCol w="2356834">
                  <a:extLst>
                    <a:ext uri="{9D8B030D-6E8A-4147-A177-3AD203B41FA5}">
                      <a16:colId xmlns:a16="http://schemas.microsoft.com/office/drawing/2014/main" val="1343943241"/>
                    </a:ext>
                  </a:extLst>
                </a:gridCol>
                <a:gridCol w="5094998">
                  <a:extLst>
                    <a:ext uri="{9D8B030D-6E8A-4147-A177-3AD203B41FA5}">
                      <a16:colId xmlns:a16="http://schemas.microsoft.com/office/drawing/2014/main" val="3151997355"/>
                    </a:ext>
                  </a:extLst>
                </a:gridCol>
              </a:tblGrid>
              <a:tr h="63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ID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Year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Loan Recipient Name Abbreviation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</a:rPr>
                        <a:t>Loan Amount (</a:t>
                      </a:r>
                      <a:r>
                        <a:rPr lang="en-US" sz="2200" u="none" strike="noStrike" dirty="0" err="1">
                          <a:effectLst/>
                        </a:rPr>
                        <a:t>PkR</a:t>
                      </a:r>
                      <a:r>
                        <a:rPr lang="en-US" sz="2200" u="none" strike="noStrike" dirty="0">
                          <a:effectLst/>
                        </a:rPr>
                        <a:t>)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</a:rPr>
                        <a:t>Purpose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32741582"/>
                  </a:ext>
                </a:extLst>
              </a:tr>
              <a:tr h="439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E1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2023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Ms. SR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150,000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To complete her PhD degree.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51976954"/>
                  </a:ext>
                </a:extLst>
              </a:tr>
              <a:tr h="63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E2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2023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Ms. MM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348,000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Bachelor of science in Nursing (BscN) programe 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85096270"/>
                  </a:ext>
                </a:extLst>
              </a:tr>
              <a:tr h="7248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E3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Mr. SK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180,000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To complete Masters degree in nursing along with Govt nursing instructor.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30663335"/>
                  </a:ext>
                </a:extLst>
              </a:tr>
              <a:tr h="63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rgbClr val="FF0000"/>
                          </a:solidFill>
                          <a:effectLst/>
                        </a:rPr>
                        <a:t>E4</a:t>
                      </a:r>
                      <a:endParaRPr lang="en-US" sz="2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Mr. IT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1,000,000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To complete Masters in Healthcare Management in Berlin, Germany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53345432"/>
                  </a:ext>
                </a:extLst>
              </a:tr>
              <a:tr h="7248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E5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2024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>
                          <a:effectLst/>
                        </a:rPr>
                        <a:t>Mr. SS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</a:rPr>
                        <a:t>250,000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200" u="none" strike="noStrike" dirty="0">
                          <a:effectLst/>
                        </a:rPr>
                        <a:t>To complete advanced Health and Safety certifications, EBOSH IGC and OHSAS 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5509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991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C21A8F-79D3-3DB2-E71E-B7F87198A5F5}"/>
              </a:ext>
            </a:extLst>
          </p:cNvPr>
          <p:cNvGrpSpPr/>
          <p:nvPr/>
        </p:nvGrpSpPr>
        <p:grpSpPr>
          <a:xfrm>
            <a:off x="902208" y="1692738"/>
            <a:ext cx="10387584" cy="502920"/>
            <a:chOff x="902208" y="1763571"/>
            <a:chExt cx="10387584" cy="5029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92BF20F-01E9-67FA-65EF-2566BACAF913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96B5233-2C7E-8CF2-DDC2-29F4753C92DB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 fontAlgn="ctr"/>
              <a:r>
                <a:rPr lang="en-US" sz="3200" u="none" strike="noStrike" dirty="0">
                  <a:effectLst/>
                </a:rPr>
                <a:t>SANA-ANMOL Cumulated 2023-July 2025 Financial Report</a:t>
              </a:r>
              <a:endPara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5E32F57-29A3-41B6-CDA4-C29256C3C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25199"/>
              </p:ext>
            </p:extLst>
          </p:nvPr>
        </p:nvGraphicFramePr>
        <p:xfrm>
          <a:off x="808892" y="2291709"/>
          <a:ext cx="10480900" cy="39215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35032">
                  <a:extLst>
                    <a:ext uri="{9D8B030D-6E8A-4147-A177-3AD203B41FA5}">
                      <a16:colId xmlns:a16="http://schemas.microsoft.com/office/drawing/2014/main" val="3987615262"/>
                    </a:ext>
                  </a:extLst>
                </a:gridCol>
                <a:gridCol w="3072934">
                  <a:extLst>
                    <a:ext uri="{9D8B030D-6E8A-4147-A177-3AD203B41FA5}">
                      <a16:colId xmlns:a16="http://schemas.microsoft.com/office/drawing/2014/main" val="3277350170"/>
                    </a:ext>
                  </a:extLst>
                </a:gridCol>
                <a:gridCol w="3072934">
                  <a:extLst>
                    <a:ext uri="{9D8B030D-6E8A-4147-A177-3AD203B41FA5}">
                      <a16:colId xmlns:a16="http://schemas.microsoft.com/office/drawing/2014/main" val="2821654467"/>
                    </a:ext>
                  </a:extLst>
                </a:gridCol>
              </a:tblGrid>
              <a:tr h="162026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</a:rPr>
                        <a:t>Loan Type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u="none" strike="noStrike">
                          <a:effectLst/>
                        </a:rPr>
                        <a:t>Number of loans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u="none" strike="noStrike">
                          <a:effectLst/>
                        </a:rPr>
                        <a:t>Loan Amount (PK Rupees)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12939687"/>
                  </a:ext>
                </a:extLst>
              </a:tr>
              <a:tr h="10826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>
                          <a:effectLst/>
                        </a:rPr>
                        <a:t>Entrepreneur Loans 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u="none" strike="noStrike">
                          <a:effectLst/>
                        </a:rPr>
                        <a:t>26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u="none" strike="noStrike">
                          <a:effectLst/>
                        </a:rPr>
                        <a:t>10,185,000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0714613"/>
                  </a:ext>
                </a:extLst>
              </a:tr>
              <a:tr h="60929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>
                          <a:effectLst/>
                        </a:rPr>
                        <a:t>Education Loans 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u="none" strike="noStrike">
                          <a:effectLst/>
                        </a:rPr>
                        <a:t>5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u="none" strike="noStrike">
                          <a:effectLst/>
                        </a:rPr>
                        <a:t>1,928,000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82521874"/>
                  </a:ext>
                </a:extLst>
              </a:tr>
              <a:tr h="60929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solidFill>
                            <a:srgbClr val="F90735"/>
                          </a:solidFill>
                          <a:effectLst/>
                        </a:rPr>
                        <a:t>Total Loan</a:t>
                      </a:r>
                      <a:endParaRPr lang="en-US" sz="3600" b="0" i="0" u="none" strike="noStrike" dirty="0">
                        <a:solidFill>
                          <a:srgbClr val="F907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solidFill>
                            <a:srgbClr val="F90735"/>
                          </a:solidFill>
                          <a:effectLst/>
                        </a:rPr>
                        <a:t>12,113,000</a:t>
                      </a:r>
                      <a:endParaRPr lang="en-US" sz="3600" b="0" i="0" u="none" strike="noStrike" dirty="0">
                        <a:solidFill>
                          <a:srgbClr val="F907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92977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840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C21A8F-79D3-3DB2-E71E-B7F87198A5F5}"/>
              </a:ext>
            </a:extLst>
          </p:cNvPr>
          <p:cNvGrpSpPr/>
          <p:nvPr/>
        </p:nvGrpSpPr>
        <p:grpSpPr>
          <a:xfrm>
            <a:off x="902208" y="1692738"/>
            <a:ext cx="10387584" cy="502920"/>
            <a:chOff x="902208" y="1763571"/>
            <a:chExt cx="10387584" cy="5029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92BF20F-01E9-67FA-65EF-2566BACAF913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96B5233-2C7E-8CF2-DDC2-29F4753C92DB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 fontAlgn="ctr"/>
              <a:r>
                <a:rPr lang="en-US" sz="3200" u="none" strike="noStrike" dirty="0">
                  <a:effectLst/>
                </a:rPr>
                <a:t>SANA-ANMOL Cumulated 2023-July 2025 Financial Report</a:t>
              </a:r>
              <a:endPara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D47BD44-3A1A-998D-D135-D9A9FABA3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698053"/>
              </p:ext>
            </p:extLst>
          </p:nvPr>
        </p:nvGraphicFramePr>
        <p:xfrm>
          <a:off x="902208" y="2291709"/>
          <a:ext cx="10387585" cy="39215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8130">
                  <a:extLst>
                    <a:ext uri="{9D8B030D-6E8A-4147-A177-3AD203B41FA5}">
                      <a16:colId xmlns:a16="http://schemas.microsoft.com/office/drawing/2014/main" val="1123041751"/>
                    </a:ext>
                  </a:extLst>
                </a:gridCol>
                <a:gridCol w="1441939">
                  <a:extLst>
                    <a:ext uri="{9D8B030D-6E8A-4147-A177-3AD203B41FA5}">
                      <a16:colId xmlns:a16="http://schemas.microsoft.com/office/drawing/2014/main" val="2428936734"/>
                    </a:ext>
                  </a:extLst>
                </a:gridCol>
                <a:gridCol w="2157046">
                  <a:extLst>
                    <a:ext uri="{9D8B030D-6E8A-4147-A177-3AD203B41FA5}">
                      <a16:colId xmlns:a16="http://schemas.microsoft.com/office/drawing/2014/main" val="2084018075"/>
                    </a:ext>
                  </a:extLst>
                </a:gridCol>
                <a:gridCol w="3810470">
                  <a:extLst>
                    <a:ext uri="{9D8B030D-6E8A-4147-A177-3AD203B41FA5}">
                      <a16:colId xmlns:a16="http://schemas.microsoft.com/office/drawing/2014/main" val="1989829486"/>
                    </a:ext>
                  </a:extLst>
                </a:gridCol>
              </a:tblGrid>
              <a:tr h="16784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200" u="none" strike="noStrike">
                          <a:effectLst/>
                        </a:rPr>
                        <a:t>Loan Type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Number of loans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>
                          <a:effectLst/>
                        </a:rPr>
                        <a:t>Loan Amount (PK Rupees)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solidFill>
                            <a:srgbClr val="F90735"/>
                          </a:solidFill>
                          <a:effectLst/>
                        </a:rPr>
                        <a:t>Loan Recovery (PK Rupees)</a:t>
                      </a:r>
                      <a:endParaRPr lang="en-US" sz="3200" b="0" i="0" u="none" strike="noStrike" dirty="0">
                        <a:solidFill>
                          <a:srgbClr val="F907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99761245"/>
                  </a:ext>
                </a:extLst>
              </a:tr>
              <a:tr h="11215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200" u="none" strike="noStrike">
                          <a:effectLst/>
                        </a:rPr>
                        <a:t>Entrepreneur Loans 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>
                          <a:effectLst/>
                        </a:rPr>
                        <a:t>26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>
                          <a:effectLst/>
                        </a:rPr>
                        <a:t>10,185,000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1,836,000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78193248"/>
                  </a:ext>
                </a:extLst>
              </a:tr>
              <a:tr h="5646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200" u="none" strike="noStrike">
                          <a:effectLst/>
                        </a:rPr>
                        <a:t>Education Loans 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>
                          <a:effectLst/>
                        </a:rPr>
                        <a:t>1,928,000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150,000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84522802"/>
                  </a:ext>
                </a:extLst>
              </a:tr>
              <a:tr h="55690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Total Loan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</a:rPr>
                        <a:t>12,113,000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u="none" strike="noStrike" dirty="0">
                          <a:solidFill>
                            <a:srgbClr val="F90735"/>
                          </a:solidFill>
                          <a:effectLst/>
                        </a:rPr>
                        <a:t>1,836,000</a:t>
                      </a:r>
                      <a:endParaRPr lang="en-US" sz="3600" b="1" i="0" u="none" strike="noStrike" dirty="0">
                        <a:solidFill>
                          <a:srgbClr val="F907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08882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968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C21A8F-79D3-3DB2-E71E-B7F87198A5F5}"/>
              </a:ext>
            </a:extLst>
          </p:cNvPr>
          <p:cNvGrpSpPr/>
          <p:nvPr/>
        </p:nvGrpSpPr>
        <p:grpSpPr>
          <a:xfrm>
            <a:off x="902208" y="1692738"/>
            <a:ext cx="10387584" cy="502920"/>
            <a:chOff x="902208" y="1763571"/>
            <a:chExt cx="10387584" cy="5029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92BF20F-01E9-67FA-65EF-2566BACAF913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96B5233-2C7E-8CF2-DDC2-29F4753C92DB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 fontAlgn="ctr"/>
              <a:r>
                <a:rPr lang="en-US" sz="3200" u="none" strike="noStrike" dirty="0">
                  <a:effectLst/>
                </a:rPr>
                <a:t>SANA-ANMOL Cumulated 2023-July 2025 Financial Report</a:t>
              </a:r>
              <a:endPara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4F9184-2A61-08D9-EC3C-5D2D8E203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725834"/>
              </p:ext>
            </p:extLst>
          </p:nvPr>
        </p:nvGraphicFramePr>
        <p:xfrm>
          <a:off x="1063580" y="2379785"/>
          <a:ext cx="10226212" cy="34367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1928">
                  <a:extLst>
                    <a:ext uri="{9D8B030D-6E8A-4147-A177-3AD203B41FA5}">
                      <a16:colId xmlns:a16="http://schemas.microsoft.com/office/drawing/2014/main" val="4214473679"/>
                    </a:ext>
                  </a:extLst>
                </a:gridCol>
                <a:gridCol w="7374284">
                  <a:extLst>
                    <a:ext uri="{9D8B030D-6E8A-4147-A177-3AD203B41FA5}">
                      <a16:colId xmlns:a16="http://schemas.microsoft.com/office/drawing/2014/main" val="2184920608"/>
                    </a:ext>
                  </a:extLst>
                </a:gridCol>
              </a:tblGrid>
              <a:tr h="2028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u="none" strike="noStrike" dirty="0">
                          <a:effectLst/>
                        </a:rPr>
                        <a:t>Total loan repayment collected (</a:t>
                      </a:r>
                      <a:r>
                        <a:rPr lang="en-US" sz="2800" b="1" u="none" strike="noStrike" dirty="0" err="1">
                          <a:effectLst/>
                        </a:rPr>
                        <a:t>PkR</a:t>
                      </a:r>
                      <a:r>
                        <a:rPr lang="en-US" sz="2800" b="1" u="none" strike="noStrike" dirty="0">
                          <a:effectLst/>
                        </a:rPr>
                        <a:t>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Re-circulated for new loans (</a:t>
                      </a:r>
                      <a:r>
                        <a:rPr lang="en-US" sz="44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PkR</a:t>
                      </a:r>
                      <a:r>
                        <a:rPr lang="en-US" sz="4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) </a:t>
                      </a:r>
                      <a:endParaRPr lang="en-US" sz="44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13465322"/>
                  </a:ext>
                </a:extLst>
              </a:tr>
              <a:tr h="14086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u="none" strike="noStrike">
                          <a:effectLst/>
                        </a:rPr>
                        <a:t>1,836,000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1,655,565</a:t>
                      </a:r>
                      <a:endParaRPr lang="en-US" sz="48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60045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2324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C21A8F-79D3-3DB2-E71E-B7F87198A5F5}"/>
              </a:ext>
            </a:extLst>
          </p:cNvPr>
          <p:cNvGrpSpPr/>
          <p:nvPr/>
        </p:nvGrpSpPr>
        <p:grpSpPr>
          <a:xfrm>
            <a:off x="902208" y="1692738"/>
            <a:ext cx="10387584" cy="502920"/>
            <a:chOff x="902208" y="1763571"/>
            <a:chExt cx="10387584" cy="5029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92BF20F-01E9-67FA-65EF-2566BACAF913}"/>
                </a:ext>
              </a:extLst>
            </p:cNvPr>
            <p:cNvSpPr/>
            <p:nvPr/>
          </p:nvSpPr>
          <p:spPr>
            <a:xfrm>
              <a:off x="902208" y="1763571"/>
              <a:ext cx="10387584" cy="502920"/>
            </a:xfrm>
            <a:prstGeom prst="roundRect">
              <a:avLst/>
            </a:prstGeom>
            <a:solidFill>
              <a:srgbClr val="3366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96B5233-2C7E-8CF2-DDC2-29F4753C92DB}"/>
                </a:ext>
              </a:extLst>
            </p:cNvPr>
            <p:cNvSpPr txBox="1"/>
            <p:nvPr/>
          </p:nvSpPr>
          <p:spPr>
            <a:xfrm>
              <a:off x="1063580" y="1859622"/>
              <a:ext cx="10064840" cy="339048"/>
            </a:xfrm>
            <a:prstGeom prst="rect">
              <a:avLst/>
            </a:prstGeom>
            <a:solidFill>
              <a:srgbClr val="3366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ctr" fontAlgn="ctr"/>
              <a:r>
                <a:rPr lang="en-US" sz="3200" u="none" strike="noStrike" dirty="0">
                  <a:effectLst/>
                </a:rPr>
                <a:t>SANA-ANMOL Cumulated 2023-July 2025 Financial Report</a:t>
              </a:r>
              <a:endParaRPr lang="en-US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D9ACD61-DD8F-8459-2215-E3BA26695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625112"/>
              </p:ext>
            </p:extLst>
          </p:nvPr>
        </p:nvGraphicFramePr>
        <p:xfrm>
          <a:off x="1063580" y="2501371"/>
          <a:ext cx="10387584" cy="2611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7029">
                  <a:extLst>
                    <a:ext uri="{9D8B030D-6E8A-4147-A177-3AD203B41FA5}">
                      <a16:colId xmlns:a16="http://schemas.microsoft.com/office/drawing/2014/main" val="3976367776"/>
                    </a:ext>
                  </a:extLst>
                </a:gridCol>
                <a:gridCol w="3930555">
                  <a:extLst>
                    <a:ext uri="{9D8B030D-6E8A-4147-A177-3AD203B41FA5}">
                      <a16:colId xmlns:a16="http://schemas.microsoft.com/office/drawing/2014/main" val="3850159450"/>
                    </a:ext>
                  </a:extLst>
                </a:gridCol>
              </a:tblGrid>
              <a:tr h="87435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4400" b="1" u="none" strike="noStrike" dirty="0">
                          <a:effectLst/>
                        </a:rPr>
                        <a:t>Current Balance in Pakistan</a:t>
                      </a:r>
                      <a:endParaRPr lang="en-US" sz="4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400" b="1" u="none" strike="noStrike" dirty="0">
                          <a:effectLst/>
                        </a:rPr>
                        <a:t>180,435 (</a:t>
                      </a:r>
                      <a:r>
                        <a:rPr lang="en-US" sz="4400" b="1" u="none" strike="noStrike" dirty="0" err="1">
                          <a:effectLst/>
                        </a:rPr>
                        <a:t>PkR</a:t>
                      </a:r>
                      <a:r>
                        <a:rPr lang="en-US" sz="4400" b="1" u="none" strike="noStrike" dirty="0">
                          <a:effectLst/>
                        </a:rPr>
                        <a:t>)</a:t>
                      </a:r>
                      <a:endParaRPr lang="en-US" sz="4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13754619"/>
                  </a:ext>
                </a:extLst>
              </a:tr>
              <a:tr h="17374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1" u="none" strike="noStrike" dirty="0">
                          <a:effectLst/>
                        </a:rPr>
                        <a:t>Current Balance with SANA Treasurer</a:t>
                      </a:r>
                      <a:endParaRPr lang="en-US" sz="4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4,615 USD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05166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031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04A273-3662-6584-BF5E-6C4315D3F0A3}"/>
              </a:ext>
            </a:extLst>
          </p:cNvPr>
          <p:cNvSpPr txBox="1"/>
          <p:nvPr/>
        </p:nvSpPr>
        <p:spPr>
          <a:xfrm>
            <a:off x="1033153" y="3009796"/>
            <a:ext cx="1011777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Let the evidence speak so loudly that words are unnecessary</a:t>
            </a:r>
          </a:p>
        </p:txBody>
      </p:sp>
    </p:spTree>
    <p:extLst>
      <p:ext uri="{BB962C8B-B14F-4D97-AF65-F5344CB8AC3E}">
        <p14:creationId xmlns:p14="http://schemas.microsoft.com/office/powerpoint/2010/main" val="42922547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573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FAED9AE-4482-62D7-9690-66E49A8CDC17}"/>
              </a:ext>
            </a:extLst>
          </p:cNvPr>
          <p:cNvGrpSpPr/>
          <p:nvPr/>
        </p:nvGrpSpPr>
        <p:grpSpPr>
          <a:xfrm>
            <a:off x="361682" y="1654935"/>
            <a:ext cx="11468637" cy="4655713"/>
            <a:chOff x="0" y="989162"/>
            <a:chExt cx="12192000" cy="593784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1765734-649E-3C2F-39AD-18FB98C9F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89162"/>
              <a:ext cx="4719638" cy="586883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763D89C-EF01-2620-C868-137062B63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87790" y="989162"/>
              <a:ext cx="3904210" cy="593784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695482-AB7F-A45E-EB56-34C5E48C0382}"/>
                </a:ext>
              </a:extLst>
            </p:cNvPr>
            <p:cNvSpPr txBox="1"/>
            <p:nvPr/>
          </p:nvSpPr>
          <p:spPr>
            <a:xfrm>
              <a:off x="4792137" y="1404706"/>
              <a:ext cx="3423154" cy="48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With tailoring skills from a local sewing center, she launched her home business through a 50,000-rupee SANA-ANMOL loan, enabling her to buy a commercial sewing machine with battery backup for uninterrupted work.</a:t>
              </a:r>
              <a:endParaRPr lang="en-US" sz="2200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3669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DA7E344-6C3C-BCC3-6C21-24FE45C31F49}"/>
              </a:ext>
            </a:extLst>
          </p:cNvPr>
          <p:cNvGrpSpPr/>
          <p:nvPr/>
        </p:nvGrpSpPr>
        <p:grpSpPr>
          <a:xfrm>
            <a:off x="0" y="1506828"/>
            <a:ext cx="12192000" cy="4681471"/>
            <a:chOff x="0" y="989162"/>
            <a:chExt cx="12192000" cy="593784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F5F63B-5BE3-0DF8-EFB3-69F6634A6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89162"/>
              <a:ext cx="4719638" cy="586883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DB94AE-BD88-1BF2-DEFE-365739D00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87790" y="989162"/>
              <a:ext cx="3904210" cy="593784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0523B7-2382-5A79-6088-4385B6A49018}"/>
                </a:ext>
              </a:extLst>
            </p:cNvPr>
            <p:cNvSpPr txBox="1"/>
            <p:nvPr/>
          </p:nvSpPr>
          <p:spPr>
            <a:xfrm>
              <a:off x="4797954" y="1045870"/>
              <a:ext cx="3423154" cy="4801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With tailoring skills from a local sewing center, she launched her home business through a 50,000-rupee SANA-ANMOL loan, enabling her to buy a commercial sewing machine with battery backup for uninterrupted work.</a:t>
              </a:r>
              <a:endParaRPr lang="en-US" sz="2200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1E53454-FD9F-B235-81A0-813455BC3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0790" y="3531923"/>
            <a:ext cx="6359789" cy="25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44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FDE245-6DF3-25D4-4D29-887A7762173A}"/>
              </a:ext>
            </a:extLst>
          </p:cNvPr>
          <p:cNvSpPr txBox="1"/>
          <p:nvPr/>
        </p:nvSpPr>
        <p:spPr>
          <a:xfrm>
            <a:off x="567408" y="2346769"/>
            <a:ext cx="7423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After selling his </a:t>
            </a:r>
            <a:r>
              <a:rPr lang="en-US" sz="3600" dirty="0" err="1"/>
              <a:t>Chinchi</a:t>
            </a:r>
            <a:r>
              <a:rPr lang="en-US" sz="3600" dirty="0"/>
              <a:t> to pay for his wife’s surgery, he was left without a livelihood. With his own savings and a 40,000-rupee loan from SANA-ANMOL, he was able to purchase a second-hand passenger </a:t>
            </a:r>
            <a:r>
              <a:rPr lang="en-US" sz="3600" dirty="0" err="1"/>
              <a:t>Chinchi</a:t>
            </a:r>
            <a:r>
              <a:rPr lang="en-US" sz="3600" dirty="0"/>
              <a:t> and restart his work.</a:t>
            </a:r>
            <a:endParaRPr lang="en-US" sz="3600" kern="1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452AE5-214B-E548-A24E-F5CEA8628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017" y="989162"/>
            <a:ext cx="2921322" cy="576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439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EA230F4-5001-6408-9BB5-D3F496415DF3}"/>
              </a:ext>
            </a:extLst>
          </p:cNvPr>
          <p:cNvGrpSpPr/>
          <p:nvPr/>
        </p:nvGrpSpPr>
        <p:grpSpPr>
          <a:xfrm>
            <a:off x="1213142" y="1493949"/>
            <a:ext cx="9765716" cy="4835574"/>
            <a:chOff x="434352" y="976992"/>
            <a:chExt cx="11112581" cy="584836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182C1F5-5DB6-A473-C878-74BFF5595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57226" y="976992"/>
              <a:ext cx="3289707" cy="584836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24C0559-693C-313D-B76B-D7AF5C231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4352" y="976992"/>
              <a:ext cx="2921322" cy="5762202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6C57F56-70C3-FFE6-0F97-AF531E24C06E}"/>
                </a:ext>
              </a:extLst>
            </p:cNvPr>
            <p:cNvGrpSpPr/>
            <p:nvPr/>
          </p:nvGrpSpPr>
          <p:grpSpPr>
            <a:xfrm>
              <a:off x="5041433" y="2692041"/>
              <a:ext cx="3150171" cy="845389"/>
              <a:chOff x="5003322" y="2984739"/>
              <a:chExt cx="2352135" cy="84538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696AC5-9B63-39F5-2A66-1BD604F03986}"/>
                  </a:ext>
                </a:extLst>
              </p:cNvPr>
              <p:cNvSpPr txBox="1"/>
              <p:nvPr/>
            </p:nvSpPr>
            <p:spPr>
              <a:xfrm>
                <a:off x="5003322" y="3138751"/>
                <a:ext cx="225437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/>
                  <a:t>June 21, 2024</a:t>
                </a:r>
              </a:p>
            </p:txBody>
          </p:sp>
          <p:sp>
            <p:nvSpPr>
              <p:cNvPr id="8" name="Arrow: Right 7">
                <a:extLst>
                  <a:ext uri="{FF2B5EF4-FFF2-40B4-BE49-F238E27FC236}">
                    <a16:creationId xmlns:a16="http://schemas.microsoft.com/office/drawing/2014/main" id="{EC873D0C-C26B-F33D-A363-A5D3953F368D}"/>
                  </a:ext>
                </a:extLst>
              </p:cNvPr>
              <p:cNvSpPr/>
              <p:nvPr/>
            </p:nvSpPr>
            <p:spPr>
              <a:xfrm>
                <a:off x="5101087" y="2984739"/>
                <a:ext cx="2254370" cy="845389"/>
              </a:xfrm>
              <a:prstGeom prst="rightArrow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42F1BF1-C8A8-B679-1F1F-E9EC6C5AE92B}"/>
                </a:ext>
              </a:extLst>
            </p:cNvPr>
            <p:cNvGrpSpPr/>
            <p:nvPr/>
          </p:nvGrpSpPr>
          <p:grpSpPr>
            <a:xfrm>
              <a:off x="3355674" y="1269485"/>
              <a:ext cx="4003794" cy="845389"/>
              <a:chOff x="3355674" y="1269485"/>
              <a:chExt cx="4003794" cy="845389"/>
            </a:xfrm>
          </p:grpSpPr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CB898278-F6D4-53C9-CA4A-9C702AB7DEF2}"/>
                  </a:ext>
                </a:extLst>
              </p:cNvPr>
              <p:cNvSpPr/>
              <p:nvPr/>
            </p:nvSpPr>
            <p:spPr>
              <a:xfrm rot="10800000">
                <a:off x="3355674" y="1269485"/>
                <a:ext cx="3696596" cy="845389"/>
              </a:xfrm>
              <a:prstGeom prst="rightArrow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A501F7-95BE-4F06-13D6-4CAE32FD318D}"/>
                  </a:ext>
                </a:extLst>
              </p:cNvPr>
              <p:cNvSpPr txBox="1"/>
              <p:nvPr/>
            </p:nvSpPr>
            <p:spPr>
              <a:xfrm>
                <a:off x="3547768" y="1371177"/>
                <a:ext cx="3811700" cy="632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/>
                  <a:t>The day of purchase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215659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EA230F4-5001-6408-9BB5-D3F496415DF3}"/>
              </a:ext>
            </a:extLst>
          </p:cNvPr>
          <p:cNvGrpSpPr/>
          <p:nvPr/>
        </p:nvGrpSpPr>
        <p:grpSpPr>
          <a:xfrm>
            <a:off x="1213142" y="1493949"/>
            <a:ext cx="9765716" cy="4835574"/>
            <a:chOff x="434352" y="976992"/>
            <a:chExt cx="11112581" cy="584836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182C1F5-5DB6-A473-C878-74BFF5595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57226" y="976992"/>
              <a:ext cx="3289707" cy="584836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24C0559-693C-313D-B76B-D7AF5C231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4352" y="976992"/>
              <a:ext cx="2921322" cy="5762202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6C57F56-70C3-FFE6-0F97-AF531E24C06E}"/>
                </a:ext>
              </a:extLst>
            </p:cNvPr>
            <p:cNvGrpSpPr/>
            <p:nvPr/>
          </p:nvGrpSpPr>
          <p:grpSpPr>
            <a:xfrm>
              <a:off x="5025768" y="2692041"/>
              <a:ext cx="3165835" cy="845389"/>
              <a:chOff x="4991626" y="2984739"/>
              <a:chExt cx="2363831" cy="84538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696AC5-9B63-39F5-2A66-1BD604F03986}"/>
                  </a:ext>
                </a:extLst>
              </p:cNvPr>
              <p:cNvSpPr txBox="1"/>
              <p:nvPr/>
            </p:nvSpPr>
            <p:spPr>
              <a:xfrm>
                <a:off x="4991626" y="3086810"/>
                <a:ext cx="225437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/>
                  <a:t>June 21, 2024</a:t>
                </a:r>
              </a:p>
            </p:txBody>
          </p:sp>
          <p:sp>
            <p:nvSpPr>
              <p:cNvPr id="8" name="Arrow: Right 7">
                <a:extLst>
                  <a:ext uri="{FF2B5EF4-FFF2-40B4-BE49-F238E27FC236}">
                    <a16:creationId xmlns:a16="http://schemas.microsoft.com/office/drawing/2014/main" id="{EC873D0C-C26B-F33D-A363-A5D3953F368D}"/>
                  </a:ext>
                </a:extLst>
              </p:cNvPr>
              <p:cNvSpPr/>
              <p:nvPr/>
            </p:nvSpPr>
            <p:spPr>
              <a:xfrm>
                <a:off x="5101087" y="2984739"/>
                <a:ext cx="2254370" cy="845389"/>
              </a:xfrm>
              <a:prstGeom prst="rightArrow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42F1BF1-C8A8-B679-1F1F-E9EC6C5AE92B}"/>
                </a:ext>
              </a:extLst>
            </p:cNvPr>
            <p:cNvGrpSpPr/>
            <p:nvPr/>
          </p:nvGrpSpPr>
          <p:grpSpPr>
            <a:xfrm>
              <a:off x="3355674" y="1269485"/>
              <a:ext cx="4003794" cy="845389"/>
              <a:chOff x="3355674" y="1269485"/>
              <a:chExt cx="4003794" cy="845389"/>
            </a:xfrm>
          </p:grpSpPr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CB898278-F6D4-53C9-CA4A-9C702AB7DEF2}"/>
                  </a:ext>
                </a:extLst>
              </p:cNvPr>
              <p:cNvSpPr/>
              <p:nvPr/>
            </p:nvSpPr>
            <p:spPr>
              <a:xfrm rot="10800000">
                <a:off x="3355674" y="1269485"/>
                <a:ext cx="3696596" cy="845389"/>
              </a:xfrm>
              <a:prstGeom prst="rightArrow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A501F7-95BE-4F06-13D6-4CAE32FD318D}"/>
                  </a:ext>
                </a:extLst>
              </p:cNvPr>
              <p:cNvSpPr txBox="1"/>
              <p:nvPr/>
            </p:nvSpPr>
            <p:spPr>
              <a:xfrm>
                <a:off x="3547768" y="1371177"/>
                <a:ext cx="3811700" cy="632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/>
                  <a:t>The day of purchase </a:t>
                </a: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EC48CE6-A422-89E9-A2FF-AB40DE63C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4684" y="4114599"/>
              <a:ext cx="4776919" cy="2210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0482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AE9A874-21AD-5746-3994-75116BA934F9}"/>
              </a:ext>
            </a:extLst>
          </p:cNvPr>
          <p:cNvGrpSpPr/>
          <p:nvPr/>
        </p:nvGrpSpPr>
        <p:grpSpPr>
          <a:xfrm>
            <a:off x="339145" y="1287888"/>
            <a:ext cx="11513711" cy="5125791"/>
            <a:chOff x="0" y="776376"/>
            <a:chExt cx="12157947" cy="62944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EAB9BF-E883-07CB-106B-D913720C7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89162"/>
              <a:ext cx="4561218" cy="6081623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3517FB4-9083-EBFF-59A4-6F78B2F97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6541" y="776376"/>
              <a:ext cx="4575471" cy="608162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B2CED84-0640-2277-2AD3-BDB58356F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1" t="6108"/>
            <a:stretch/>
          </p:blipFill>
          <p:spPr>
            <a:xfrm>
              <a:off x="7858129" y="973557"/>
              <a:ext cx="4299818" cy="58995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35329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A1C3D5-1169-18B9-B7EB-EE151D08A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326" y="1435994"/>
            <a:ext cx="3120744" cy="484889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45A3DBA-67F2-2ED1-0526-3ED5D3AFC7DE}"/>
              </a:ext>
            </a:extLst>
          </p:cNvPr>
          <p:cNvGrpSpPr/>
          <p:nvPr/>
        </p:nvGrpSpPr>
        <p:grpSpPr>
          <a:xfrm>
            <a:off x="727656" y="1806910"/>
            <a:ext cx="8155087" cy="4569908"/>
            <a:chOff x="0" y="1269485"/>
            <a:chExt cx="8761947" cy="52907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60563DE-5A44-615A-5023-1A065BF83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269485"/>
              <a:ext cx="2916210" cy="5184372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940B7A-814C-1073-C6E3-888E69BF0D6B}"/>
                </a:ext>
              </a:extLst>
            </p:cNvPr>
            <p:cNvGrpSpPr/>
            <p:nvPr/>
          </p:nvGrpSpPr>
          <p:grpSpPr>
            <a:xfrm>
              <a:off x="5734548" y="2085988"/>
              <a:ext cx="2665236" cy="845389"/>
              <a:chOff x="5544827" y="2112412"/>
              <a:chExt cx="2347358" cy="845389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E6CD45-DD70-552E-3AAF-495983FACF1E}"/>
                  </a:ext>
                </a:extLst>
              </p:cNvPr>
              <p:cNvSpPr txBox="1"/>
              <p:nvPr/>
            </p:nvSpPr>
            <p:spPr>
              <a:xfrm>
                <a:off x="5544827" y="2242565"/>
                <a:ext cx="225437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June 21, 2024</a:t>
                </a:r>
              </a:p>
            </p:txBody>
          </p:sp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6634FF07-BDCB-8E6D-5652-EC788FC2A681}"/>
                  </a:ext>
                </a:extLst>
              </p:cNvPr>
              <p:cNvSpPr/>
              <p:nvPr/>
            </p:nvSpPr>
            <p:spPr>
              <a:xfrm>
                <a:off x="5637815" y="2112412"/>
                <a:ext cx="2254370" cy="845389"/>
              </a:xfrm>
              <a:prstGeom prst="rightArrow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885E94B-093E-2E91-69DE-D3786F72E2CA}"/>
                </a:ext>
              </a:extLst>
            </p:cNvPr>
            <p:cNvSpPr txBox="1"/>
            <p:nvPr/>
          </p:nvSpPr>
          <p:spPr>
            <a:xfrm>
              <a:off x="2535542" y="3032642"/>
              <a:ext cx="6226405" cy="35276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3200" kern="100" dirty="0">
                  <a:solidFill>
                    <a:srgbClr val="0D0D0D"/>
                  </a:solidFill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Applicant’s</a:t>
              </a:r>
              <a:r>
                <a:rPr lang="en-US" sz="3200" kern="100" dirty="0">
                  <a:solidFill>
                    <a:srgbClr val="0D0D0D"/>
                  </a:solidFill>
                  <a:effectLst/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father </a:t>
              </a:r>
              <a:r>
                <a:rPr lang="en-US" sz="3200" kern="100" dirty="0">
                  <a:solidFill>
                    <a:srgbClr val="0D0D0D"/>
                  </a:solidFill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contributed</a:t>
              </a:r>
              <a:r>
                <a:rPr lang="en-US" sz="3200" kern="100" dirty="0">
                  <a:solidFill>
                    <a:srgbClr val="0D0D0D"/>
                  </a:solidFill>
                  <a:effectLst/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35,000 rupees, ANMOL approved loan of 220,000 rupees for the Loader Chinchi. </a:t>
              </a: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kern="100" dirty="0">
                  <a:solidFill>
                    <a:srgbClr val="FF0000"/>
                  </a:solidFill>
                  <a:effectLst/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Already paid back 170,000 rupees </a:t>
              </a:r>
              <a:endParaRPr lang="en-U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A98C5C3D-8C4C-6858-744B-EBD9405C6061}"/>
                </a:ext>
              </a:extLst>
            </p:cNvPr>
            <p:cNvSpPr/>
            <p:nvPr/>
          </p:nvSpPr>
          <p:spPr>
            <a:xfrm rot="10800000">
              <a:off x="3355674" y="1269485"/>
              <a:ext cx="3696596" cy="845389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1A49F54-2428-7FA4-1CA8-5B29355F1AAB}"/>
                </a:ext>
              </a:extLst>
            </p:cNvPr>
            <p:cNvSpPr txBox="1"/>
            <p:nvPr/>
          </p:nvSpPr>
          <p:spPr>
            <a:xfrm>
              <a:off x="3711644" y="1381819"/>
              <a:ext cx="3340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The day of purchase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49963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7BD0D2F-3FC2-22EE-9FBF-6FBD46E976A4}"/>
              </a:ext>
            </a:extLst>
          </p:cNvPr>
          <p:cNvGrpSpPr/>
          <p:nvPr/>
        </p:nvGrpSpPr>
        <p:grpSpPr>
          <a:xfrm>
            <a:off x="470078" y="1635617"/>
            <a:ext cx="10831132" cy="4757599"/>
            <a:chOff x="0" y="989161"/>
            <a:chExt cx="12192000" cy="588701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C53E723-CA42-32F8-24F3-35F9A33CE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89161"/>
              <a:ext cx="4415259" cy="5887013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FCF569E-9F8D-E2F8-CDE5-A3C271A9BA3C}"/>
                </a:ext>
              </a:extLst>
            </p:cNvPr>
            <p:cNvGrpSpPr/>
            <p:nvPr/>
          </p:nvGrpSpPr>
          <p:grpSpPr>
            <a:xfrm>
              <a:off x="8888110" y="1002592"/>
              <a:ext cx="3303890" cy="5873582"/>
              <a:chOff x="8888110" y="1002592"/>
              <a:chExt cx="3303890" cy="587358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5A602C9-0A46-3ABF-A0F7-F8F91D3DCC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88110" y="1002592"/>
                <a:ext cx="3303890" cy="5873582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7C43AFC-7AF5-D21A-B2C3-4C803861B8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012301" y="4988876"/>
                <a:ext cx="665506" cy="597112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5DF0BB-8BFC-5B55-F4F7-028BD976F4E8}"/>
                </a:ext>
              </a:extLst>
            </p:cNvPr>
            <p:cNvSpPr txBox="1"/>
            <p:nvPr/>
          </p:nvSpPr>
          <p:spPr>
            <a:xfrm>
              <a:off x="4602033" y="1748002"/>
              <a:ext cx="4099302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D0D0D"/>
                  </a:solidFill>
                  <a:effectLst/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 trained and skilled beautician in Mehar, district Dadu,  operated a modest beauty salon from a room within her home. </a:t>
              </a:r>
              <a:endParaRPr 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80567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B36095-289A-FEAE-A4A5-398A4C066D8B}"/>
              </a:ext>
            </a:extLst>
          </p:cNvPr>
          <p:cNvSpPr txBox="1"/>
          <p:nvPr/>
        </p:nvSpPr>
        <p:spPr>
          <a:xfrm>
            <a:off x="156359" y="2828835"/>
            <a:ext cx="116157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With a 500,000-rupee loan from SANA-ANMOL, she was able to establish her own professional beauty parlor.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55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FACF78-4342-C2DB-3590-3315267E23F9}"/>
              </a:ext>
            </a:extLst>
          </p:cNvPr>
          <p:cNvGrpSpPr/>
          <p:nvPr/>
        </p:nvGrpSpPr>
        <p:grpSpPr>
          <a:xfrm>
            <a:off x="1764406" y="1912512"/>
            <a:ext cx="8905740" cy="4250029"/>
            <a:chOff x="809377" y="990028"/>
            <a:chExt cx="10722169" cy="586797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0EDE9D6-8152-1EA5-867A-1771F03DA4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57"/>
            <a:stretch/>
          </p:blipFill>
          <p:spPr>
            <a:xfrm>
              <a:off x="809377" y="990028"/>
              <a:ext cx="4029323" cy="586797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D45EBDE-9636-2647-40A9-A6C574CEF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42"/>
            <a:stretch/>
          </p:blipFill>
          <p:spPr>
            <a:xfrm>
              <a:off x="6038849" y="990028"/>
              <a:ext cx="5492697" cy="5867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69941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57D46EA-F0E9-8F61-D990-299E52D025BC}"/>
              </a:ext>
            </a:extLst>
          </p:cNvPr>
          <p:cNvGrpSpPr/>
          <p:nvPr/>
        </p:nvGrpSpPr>
        <p:grpSpPr>
          <a:xfrm>
            <a:off x="740535" y="1642056"/>
            <a:ext cx="10876210" cy="4565561"/>
            <a:chOff x="0" y="989162"/>
            <a:chExt cx="12160144" cy="56307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6A96C6E-E1CE-922C-E78D-7453B44BF5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302" r="1158"/>
            <a:stretch/>
          </p:blipFill>
          <p:spPr>
            <a:xfrm>
              <a:off x="5656217" y="2968810"/>
              <a:ext cx="6503927" cy="3651146"/>
            </a:xfrm>
            <a:prstGeom prst="rect">
              <a:avLst/>
            </a:prstGeom>
          </p:spPr>
        </p:pic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139E4EB3-07FA-DCC4-C283-B3085156A4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" b="47714"/>
            <a:stretch/>
          </p:blipFill>
          <p:spPr bwMode="auto">
            <a:xfrm>
              <a:off x="0" y="989162"/>
              <a:ext cx="5732463" cy="3533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68078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AD6672D-944D-B3BD-5B85-C23BC98ABAEC}"/>
              </a:ext>
            </a:extLst>
          </p:cNvPr>
          <p:cNvGrpSpPr/>
          <p:nvPr/>
        </p:nvGrpSpPr>
        <p:grpSpPr>
          <a:xfrm>
            <a:off x="720476" y="1365161"/>
            <a:ext cx="10957109" cy="4958366"/>
            <a:chOff x="-80901" y="928752"/>
            <a:chExt cx="12272901" cy="59292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35F23E4-4323-0EB5-08BF-756EEB254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469"/>
            <a:stretch/>
          </p:blipFill>
          <p:spPr>
            <a:xfrm>
              <a:off x="-80901" y="989162"/>
              <a:ext cx="7574331" cy="586883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EF6560-DD99-CF19-87E2-8E02E83352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915"/>
            <a:stretch/>
          </p:blipFill>
          <p:spPr>
            <a:xfrm>
              <a:off x="7336351" y="928752"/>
              <a:ext cx="4855649" cy="5929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5621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4865AF9-C642-A4C6-6EE5-F6E4E8FB3868}"/>
              </a:ext>
            </a:extLst>
          </p:cNvPr>
          <p:cNvGrpSpPr/>
          <p:nvPr/>
        </p:nvGrpSpPr>
        <p:grpSpPr>
          <a:xfrm>
            <a:off x="384120" y="1493949"/>
            <a:ext cx="11284139" cy="4810260"/>
            <a:chOff x="12680" y="957824"/>
            <a:chExt cx="12166641" cy="58679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DF9C844-B509-FBD1-C990-2D5041184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5581" y="1000636"/>
              <a:ext cx="3438573" cy="581368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815E125-E73F-81AD-AB18-6A01C4443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91096" y="982047"/>
              <a:ext cx="3288225" cy="582048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3CBE7B0-7116-E595-4BB5-44B6F4B8E126}"/>
                </a:ext>
              </a:extLst>
            </p:cNvPr>
            <p:cNvSpPr txBox="1"/>
            <p:nvPr/>
          </p:nvSpPr>
          <p:spPr>
            <a:xfrm>
              <a:off x="3935186" y="1564423"/>
              <a:ext cx="12002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D0D0D"/>
                  </a:solidFill>
                  <a:effectLst/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Mehar, district Dadu</a:t>
              </a:r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9DDBF-A45C-39DC-705B-A40B28A3D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57"/>
            <a:stretch/>
          </p:blipFill>
          <p:spPr>
            <a:xfrm>
              <a:off x="12680" y="957824"/>
              <a:ext cx="3909828" cy="5867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81852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6B72FD-B012-FDA5-F0A1-BA2E6B6E98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83"/>
          <a:stretch/>
        </p:blipFill>
        <p:spPr>
          <a:xfrm>
            <a:off x="0" y="1852045"/>
            <a:ext cx="5747599" cy="41430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E17193-2293-B76A-12C9-3382D8261C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2"/>
          <a:stretch/>
        </p:blipFill>
        <p:spPr>
          <a:xfrm>
            <a:off x="7773265" y="1392455"/>
            <a:ext cx="4255603" cy="45463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B7C357-1209-060C-B5AE-616688435BD0}"/>
              </a:ext>
            </a:extLst>
          </p:cNvPr>
          <p:cNvSpPr txBox="1"/>
          <p:nvPr/>
        </p:nvSpPr>
        <p:spPr>
          <a:xfrm>
            <a:off x="5747599" y="2903825"/>
            <a:ext cx="2025666" cy="2308324"/>
          </a:xfrm>
          <a:prstGeom prst="rect">
            <a:avLst/>
          </a:prstGeom>
          <a:noFill/>
          <a:ln w="25400"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Already repaid 180,000 Rupees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5251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F47A9AA-164B-BACF-4F23-317322162163}"/>
              </a:ext>
            </a:extLst>
          </p:cNvPr>
          <p:cNvGrpSpPr/>
          <p:nvPr/>
        </p:nvGrpSpPr>
        <p:grpSpPr>
          <a:xfrm>
            <a:off x="650383" y="1493951"/>
            <a:ext cx="10341735" cy="4818608"/>
            <a:chOff x="0" y="976939"/>
            <a:chExt cx="12108251" cy="5857213"/>
          </a:xfrm>
        </p:grpSpPr>
        <p:pic>
          <p:nvPicPr>
            <p:cNvPr id="3" name="90367d2e-1b06-4b44-b106-fe79014c9767">
              <a:hlinkClick r:id="" action="ppaction://media"/>
              <a:extLst>
                <a:ext uri="{FF2B5EF4-FFF2-40B4-BE49-F238E27FC236}">
                  <a16:creationId xmlns:a16="http://schemas.microsoft.com/office/drawing/2014/main" id="{3F5CB128-B5DB-87CC-4322-CDECCC0C2F29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1001385"/>
              <a:ext cx="3302053" cy="583276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BB9F69C-8896-AB06-89B7-4D2CA51BD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06198" y="976939"/>
              <a:ext cx="3302053" cy="585721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B6B5C2B-5066-0C3F-40D6-FA4635A07D38}"/>
                </a:ext>
              </a:extLst>
            </p:cNvPr>
            <p:cNvSpPr txBox="1"/>
            <p:nvPr/>
          </p:nvSpPr>
          <p:spPr>
            <a:xfrm>
              <a:off x="3694314" y="2707098"/>
              <a:ext cx="4719624" cy="22072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kern="100" dirty="0">
                  <a:solidFill>
                    <a:srgbClr val="0D0D0D"/>
                  </a:solidFill>
                  <a:effectLst/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ANMOL approved loans of </a:t>
              </a:r>
              <a:r>
                <a:rPr lang="en-US" sz="2800" kern="100" dirty="0">
                  <a:solidFill>
                    <a:srgbClr val="0D0D0D"/>
                  </a:solidFill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240,000</a:t>
              </a:r>
              <a:r>
                <a:rPr lang="en-US" sz="2800" kern="100" dirty="0">
                  <a:solidFill>
                    <a:srgbClr val="0D0D0D"/>
                  </a:solidFill>
                  <a:effectLst/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Rupees to purchase a cow. She has already repaid </a:t>
              </a:r>
              <a:r>
                <a:rPr lang="en-US" sz="2800" kern="100" dirty="0">
                  <a:solidFill>
                    <a:srgbClr val="0D0D0D"/>
                  </a:solidFill>
                  <a:highlight>
                    <a:srgbClr val="FFFF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150,000</a:t>
              </a:r>
              <a:endParaRPr lang="en-US"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5613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410E06EC-FF3A-B950-7FE5-93FEECD02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5" y="1764337"/>
            <a:ext cx="11060817" cy="44319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On Fri,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Aug 15, 2025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at 12:40 PM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Muneela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 Damani &lt;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cs typeface="Arial" panose="020B0604020202020204" pitchFamily="34" charset="0"/>
                <a:hlinkClick r:id="rId3"/>
              </a:rPr>
              <a:t>muneeladamani@gmail.com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&gt; wrote: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Hello .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 hope you all are doing well.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Here is my last semester result.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I'm really thankful to SANA - ANMOL organization for supporting me in my academic journey.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Thank you 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Kind Regards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Muneela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Meghwar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339949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E7B0D3-F207-79F8-7B52-5E7A69F94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532" y="1574528"/>
            <a:ext cx="4388937" cy="473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21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CEA203-8C1D-951D-FF3A-77A04C56D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213" y="1522273"/>
            <a:ext cx="10624930" cy="500136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From: 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Sunny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 &lt;sk2k220@gmail.com&gt;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Date: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  <a:t>Sat, Aug 16, 2025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at 12:00 AM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Subject: Re: Educational Progress Update Needed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To: SANA-Anmol Loans &lt;sana.anmol.loans@gmail.com&gt;A-o-A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3333FF"/>
                </a:solidFill>
                <a:effectLst/>
                <a:latin typeface="+mn-lt"/>
                <a:cs typeface="Arial" panose="020B0604020202020204" pitchFamily="34" charset="0"/>
              </a:rPr>
              <a:t>Shukar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/>
                <a:latin typeface="+mn-lt"/>
                <a:cs typeface="Arial" panose="020B0604020202020204" pitchFamily="34" charset="0"/>
              </a:rPr>
              <a:t> Alhamdulillah all is well now I am currently enrolled in 7th semester I thankfully of SANA Anmol loan Members who's give me loan for cover my semester tuition fees       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/>
                <a:latin typeface="+mn-lt"/>
                <a:cs typeface="Arial" panose="020B0604020202020204" pitchFamily="34" charset="0"/>
              </a:rPr>
              <a:t>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Thankyou.</a:t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</a:b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  <a:t>On Fri, 15 Aug 2025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, 9:29 pm SANA-Anmol Loans, &lt;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+mn-lt"/>
                <a:cs typeface="Arial" panose="020B0604020202020204" pitchFamily="34" charset="0"/>
                <a:hlinkClick r:id="rId3"/>
              </a:rPr>
              <a:t>sana.anmol.loans@gmail.com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&gt; wrote:</a:t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</a:b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  <a:t>Hi Sunny Kumar,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  <a:t>The SANA-ANMOL Program would like to receive an update on your educational progress, for which you were granted the loan.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  <a:cs typeface="Arial" panose="020B0604020202020204" pitchFamily="34" charset="0"/>
              </a:rPr>
              <a:t>--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Thank you.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Sarfraz Memon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Best regards,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SANA-ANMOL Program Committee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+mn-lt"/>
                <a:cs typeface="Times New Roman" panose="02020603050405020304" pitchFamily="18" charset="0"/>
                <a:hlinkClick r:id="rId3"/>
              </a:rPr>
              <a:t>sana.anmol.loans@gmail.com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2050" name="Picture 2" descr="🙏">
            <a:extLst>
              <a:ext uri="{FF2B5EF4-FFF2-40B4-BE49-F238E27FC236}">
                <a16:creationId xmlns:a16="http://schemas.microsoft.com/office/drawing/2014/main" id="{B1F736D5-32D4-D922-5708-4EAF0FA41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5163" y="-944563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🙏">
            <a:extLst>
              <a:ext uri="{FF2B5EF4-FFF2-40B4-BE49-F238E27FC236}">
                <a16:creationId xmlns:a16="http://schemas.microsoft.com/office/drawing/2014/main" id="{930D84C9-A152-09B9-58D8-3016926D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4163" y="-944563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5494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9B90EB-0A08-8538-E10C-D58C6C74CF4E}"/>
              </a:ext>
            </a:extLst>
          </p:cNvPr>
          <p:cNvSpPr txBox="1"/>
          <p:nvPr/>
        </p:nvSpPr>
        <p:spPr>
          <a:xfrm>
            <a:off x="893930" y="1968378"/>
            <a:ext cx="1081265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SANA-ANMOL PROGRAM COMMITTEE WANT TO THANK </a:t>
            </a: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Ahmer NADEEM MEMON (Canada)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Ghous Jatoi (Hyderabad)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Mohammad Hussain Babar (</a:t>
            </a:r>
            <a:r>
              <a:rPr lang="en-US" sz="3200" dirty="0" err="1">
                <a:solidFill>
                  <a:srgbClr val="FF0000"/>
                </a:solidFill>
              </a:rPr>
              <a:t>Dadu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SVDP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FF0000"/>
              </a:solidFill>
            </a:endParaRPr>
          </a:p>
          <a:p>
            <a:pPr algn="ctr"/>
            <a:r>
              <a:rPr lang="en-US" sz="3200" dirty="0"/>
              <a:t>FOR THEIR PRICELESS HELP TO THIS PROGRAM</a:t>
            </a:r>
          </a:p>
        </p:txBody>
      </p:sp>
    </p:spTree>
    <p:extLst>
      <p:ext uri="{BB962C8B-B14F-4D97-AF65-F5344CB8AC3E}">
        <p14:creationId xmlns:p14="http://schemas.microsoft.com/office/powerpoint/2010/main" val="23270163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99EB03-3AE6-5A7E-1E75-85A7E05F2345}"/>
              </a:ext>
            </a:extLst>
          </p:cNvPr>
          <p:cNvSpPr txBox="1"/>
          <p:nvPr/>
        </p:nvSpPr>
        <p:spPr>
          <a:xfrm>
            <a:off x="637506" y="2101075"/>
            <a:ext cx="1106295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3333FF"/>
                </a:solidFill>
              </a:rPr>
              <a:t>THANK YOU FOR YOUR TIME AND ATTENTION</a:t>
            </a:r>
            <a:endParaRPr lang="en-US" sz="3600" dirty="0">
              <a:solidFill>
                <a:srgbClr val="3333FF"/>
              </a:solidFill>
            </a:endParaRPr>
          </a:p>
          <a:p>
            <a:r>
              <a:rPr lang="en-US" sz="3600" dirty="0"/>
              <a:t>Now is the time to </a:t>
            </a:r>
            <a:r>
              <a:rPr lang="en-US" sz="3600" b="1" dirty="0"/>
              <a:t>board the train</a:t>
            </a:r>
            <a:r>
              <a:rPr lang="en-US" sz="3600" dirty="0"/>
              <a:t> and be part of a meaningful journey—supporting driven, talented, hardworking, and capable Sindhis who aspire to earn an honorable and dignified living while becoming role models for others.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Please donate generously to the SANA-ANMOL Program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13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6234</TotalTime>
  <Words>2060</Words>
  <Application>Microsoft Office PowerPoint</Application>
  <PresentationFormat>Widescreen</PresentationFormat>
  <Paragraphs>481</Paragraphs>
  <Slides>56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Aptos</vt:lpstr>
      <vt:lpstr>Aptos Narrow</vt:lpstr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FURQAN COMPUTERS</dc:creator>
  <cp:lastModifiedBy>Sarfraz Memon</cp:lastModifiedBy>
  <cp:revision>131</cp:revision>
  <dcterms:created xsi:type="dcterms:W3CDTF">2025-08-24T05:01:11Z</dcterms:created>
  <dcterms:modified xsi:type="dcterms:W3CDTF">2025-08-31T08:26:07Z</dcterms:modified>
</cp:coreProperties>
</file>